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272" r:id="rId3"/>
    <p:sldId id="319" r:id="rId4"/>
    <p:sldId id="346" r:id="rId5"/>
    <p:sldId id="316" r:id="rId6"/>
    <p:sldId id="318" r:id="rId7"/>
    <p:sldId id="305" r:id="rId8"/>
    <p:sldId id="290" r:id="rId9"/>
    <p:sldId id="306" r:id="rId10"/>
    <p:sldId id="315" r:id="rId11"/>
    <p:sldId id="329" r:id="rId12"/>
    <p:sldId id="338" r:id="rId13"/>
    <p:sldId id="340" r:id="rId14"/>
    <p:sldId id="341" r:id="rId15"/>
    <p:sldId id="336" r:id="rId16"/>
    <p:sldId id="350" r:id="rId17"/>
    <p:sldId id="349" r:id="rId18"/>
    <p:sldId id="353" r:id="rId19"/>
    <p:sldId id="354" r:id="rId20"/>
    <p:sldId id="356" r:id="rId21"/>
    <p:sldId id="360" r:id="rId22"/>
    <p:sldId id="365" r:id="rId23"/>
    <p:sldId id="320" r:id="rId24"/>
    <p:sldId id="324" r:id="rId25"/>
    <p:sldId id="326" r:id="rId26"/>
    <p:sldId id="367" r:id="rId27"/>
    <p:sldId id="368" r:id="rId28"/>
    <p:sldId id="370" r:id="rId29"/>
    <p:sldId id="371" r:id="rId30"/>
    <p:sldId id="372" r:id="rId31"/>
    <p:sldId id="325" r:id="rId32"/>
    <p:sldId id="264" r:id="rId33"/>
  </p:sldIdLst>
  <p:sldSz cx="11880850" cy="6840538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7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B80000"/>
    <a:srgbClr val="A80000"/>
    <a:srgbClr val="7030A0"/>
    <a:srgbClr val="58A66C"/>
    <a:srgbClr val="EEB500"/>
    <a:srgbClr val="FFC000"/>
    <a:srgbClr val="404040"/>
    <a:srgbClr val="41C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>
      <p:cViewPr>
        <p:scale>
          <a:sx n="125" d="100"/>
          <a:sy n="125" d="100"/>
        </p:scale>
        <p:origin x="1554" y="1056"/>
      </p:cViewPr>
      <p:guideLst>
        <p:guide orient="horz" pos="2155"/>
        <p:guide pos="374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4BF9C-E817-4062-947A-8EF90D9301DE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685800"/>
            <a:ext cx="5953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3FB79-1321-4813-844F-7C8FEBBE01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AF38F-19CD-4CE4-BF8B-FF70033CC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106" y="1119505"/>
            <a:ext cx="8910638" cy="2381521"/>
          </a:xfrm>
        </p:spPr>
        <p:txBody>
          <a:bodyPr anchor="b"/>
          <a:lstStyle>
            <a:lvl1pPr algn="ctr">
              <a:defRPr sz="584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1D02CB-A6CE-4CF5-9C28-F2214EE22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106" y="3592866"/>
            <a:ext cx="8910638" cy="1651546"/>
          </a:xfrm>
        </p:spPr>
        <p:txBody>
          <a:bodyPr/>
          <a:lstStyle>
            <a:lvl1pPr marL="0" indent="0" algn="ctr">
              <a:buNone/>
              <a:defRPr sz="2339"/>
            </a:lvl1pPr>
            <a:lvl2pPr marL="445541" indent="0" algn="ctr">
              <a:buNone/>
              <a:defRPr sz="1949"/>
            </a:lvl2pPr>
            <a:lvl3pPr marL="891083" indent="0" algn="ctr">
              <a:buNone/>
              <a:defRPr sz="1754"/>
            </a:lvl3pPr>
            <a:lvl4pPr marL="1336624" indent="0" algn="ctr">
              <a:buNone/>
              <a:defRPr sz="1559"/>
            </a:lvl4pPr>
            <a:lvl5pPr marL="1782166" indent="0" algn="ctr">
              <a:buNone/>
              <a:defRPr sz="1559"/>
            </a:lvl5pPr>
            <a:lvl6pPr marL="2227707" indent="0" algn="ctr">
              <a:buNone/>
              <a:defRPr sz="1559"/>
            </a:lvl6pPr>
            <a:lvl7pPr marL="2673248" indent="0" algn="ctr">
              <a:buNone/>
              <a:defRPr sz="1559"/>
            </a:lvl7pPr>
            <a:lvl8pPr marL="3118790" indent="0" algn="ctr">
              <a:buNone/>
              <a:defRPr sz="1559"/>
            </a:lvl8pPr>
            <a:lvl9pPr marL="3564331" indent="0" algn="ctr">
              <a:buNone/>
              <a:defRPr sz="1559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13BE8-3C7F-4D6C-A484-ED7914C9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0C814-1BF5-4D45-B00D-B044FB9C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5287-3CD5-418D-BB0A-8A116DFF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210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11E1B-9FC7-454C-BB44-DD14AE0F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A6C4E1-17BC-47ED-83C6-21E5AC6E0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278806-7852-418D-A6CF-84CE8913B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C0415-3382-46E1-A2A8-6411A92E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93B23-FF60-4F23-8511-714FAA3A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79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19A07E-8E17-4AAD-8185-93B8C8B1E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02233" y="364195"/>
            <a:ext cx="2561808" cy="579704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FC3958-2AF6-4E63-AB8B-78861F6E8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16809" y="364195"/>
            <a:ext cx="7536914" cy="579704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58153-4003-4BC2-A797-2104C822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7D0D9-FA44-4674-AF62-F299B69B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8CAEE-49E7-4A87-8E57-F889DF64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80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CED3B-6BDA-4D61-9131-FD817044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F52B7-C6A2-415A-A5F8-459A8F1AC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9E5103-96F1-48E8-88F8-2A19FF71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58122-28D0-4249-B58E-069EEBA5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88C9A-5203-42F6-AF66-250613AE1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9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13BD9-AB35-4C0F-A016-BFC395C64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621" y="1705385"/>
            <a:ext cx="10247233" cy="2845473"/>
          </a:xfrm>
        </p:spPr>
        <p:txBody>
          <a:bodyPr anchor="b"/>
          <a:lstStyle>
            <a:lvl1pPr>
              <a:defRPr sz="5847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35EDA-0F1D-455A-B7CE-6B402668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621" y="4577778"/>
            <a:ext cx="10247233" cy="1496367"/>
          </a:xfrm>
        </p:spPr>
        <p:txBody>
          <a:bodyPr/>
          <a:lstStyle>
            <a:lvl1pPr marL="0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1pPr>
            <a:lvl2pPr marL="445541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1083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624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2166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707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3248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79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4331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BAE23-C79D-4B27-9D09-8D74488B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A9F60-165B-4863-8B14-E25681D7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B2D710-3B5A-4A18-BD67-0474E869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3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6D514-7A87-41F8-B336-DC29F6D8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BF4A0-6016-4866-8171-495FC7321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6809" y="1820976"/>
            <a:ext cx="5049361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C1BF6E-0679-4B69-B03E-B961BC309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4680" y="1820976"/>
            <a:ext cx="5049361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B785F2-7794-42B9-831E-5298B58B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BF2364-63E1-4FB3-AD9F-16AD4199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DBF9E2-2D56-4F91-B58F-AD4738A48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51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03CAD-BB8D-432C-9D9B-F7EAEDFB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56" y="364196"/>
            <a:ext cx="10247233" cy="1322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00CBD4-C9D9-4AC7-A7DC-8C9E0D212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356" y="1676882"/>
            <a:ext cx="5026156" cy="821814"/>
          </a:xfrm>
        </p:spPr>
        <p:txBody>
          <a:bodyPr anchor="b"/>
          <a:lstStyle>
            <a:lvl1pPr marL="0" indent="0">
              <a:buNone/>
              <a:defRPr sz="2339" b="1"/>
            </a:lvl1pPr>
            <a:lvl2pPr marL="445541" indent="0">
              <a:buNone/>
              <a:defRPr sz="1949" b="1"/>
            </a:lvl2pPr>
            <a:lvl3pPr marL="891083" indent="0">
              <a:buNone/>
              <a:defRPr sz="1754" b="1"/>
            </a:lvl3pPr>
            <a:lvl4pPr marL="1336624" indent="0">
              <a:buNone/>
              <a:defRPr sz="1559" b="1"/>
            </a:lvl4pPr>
            <a:lvl5pPr marL="1782166" indent="0">
              <a:buNone/>
              <a:defRPr sz="1559" b="1"/>
            </a:lvl5pPr>
            <a:lvl6pPr marL="2227707" indent="0">
              <a:buNone/>
              <a:defRPr sz="1559" b="1"/>
            </a:lvl6pPr>
            <a:lvl7pPr marL="2673248" indent="0">
              <a:buNone/>
              <a:defRPr sz="1559" b="1"/>
            </a:lvl7pPr>
            <a:lvl8pPr marL="3118790" indent="0">
              <a:buNone/>
              <a:defRPr sz="1559" b="1"/>
            </a:lvl8pPr>
            <a:lvl9pPr marL="3564331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AD30FD-6EE0-4416-AB92-EFBD5D664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8356" y="2498697"/>
            <a:ext cx="5026156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11A04E-2734-4EAA-8347-FF6E45B01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14680" y="1676882"/>
            <a:ext cx="5050909" cy="821814"/>
          </a:xfrm>
        </p:spPr>
        <p:txBody>
          <a:bodyPr anchor="b"/>
          <a:lstStyle>
            <a:lvl1pPr marL="0" indent="0">
              <a:buNone/>
              <a:defRPr sz="2339" b="1"/>
            </a:lvl1pPr>
            <a:lvl2pPr marL="445541" indent="0">
              <a:buNone/>
              <a:defRPr sz="1949" b="1"/>
            </a:lvl2pPr>
            <a:lvl3pPr marL="891083" indent="0">
              <a:buNone/>
              <a:defRPr sz="1754" b="1"/>
            </a:lvl3pPr>
            <a:lvl4pPr marL="1336624" indent="0">
              <a:buNone/>
              <a:defRPr sz="1559" b="1"/>
            </a:lvl4pPr>
            <a:lvl5pPr marL="1782166" indent="0">
              <a:buNone/>
              <a:defRPr sz="1559" b="1"/>
            </a:lvl5pPr>
            <a:lvl6pPr marL="2227707" indent="0">
              <a:buNone/>
              <a:defRPr sz="1559" b="1"/>
            </a:lvl6pPr>
            <a:lvl7pPr marL="2673248" indent="0">
              <a:buNone/>
              <a:defRPr sz="1559" b="1"/>
            </a:lvl7pPr>
            <a:lvl8pPr marL="3118790" indent="0">
              <a:buNone/>
              <a:defRPr sz="1559" b="1"/>
            </a:lvl8pPr>
            <a:lvl9pPr marL="3564331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C8BC7B-DAA4-44B2-B99C-8C2A7032A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4680" y="2498697"/>
            <a:ext cx="5050909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17880E-D7FB-4677-B92F-768DB34F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D6CD8C-0251-4B4C-8A85-C736DF25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34C80F-E272-44FE-AA60-23B6548E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35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4B2E5-CF7F-491C-983D-9E8CB7A6C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9D01A4-77A7-4691-ADF4-0A3AB1AF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525288-D32E-488F-80AF-9DCB40714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B9DD91-11C7-4415-82C4-DEE7AFC0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57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8931BB-BB1F-4F30-B69D-BDA2E4F1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1FA8BD-F71C-46C4-8FD4-CAB475D4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9701C-AE6E-40BF-90C9-88BC66EF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248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CB573-A339-482B-8506-8D617BD1A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56" y="456036"/>
            <a:ext cx="3831883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06972-ACC6-4698-A37F-B309DA130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0909" y="984911"/>
            <a:ext cx="6014680" cy="4861216"/>
          </a:xfrm>
        </p:spPr>
        <p:txBody>
          <a:bodyPr/>
          <a:lstStyle>
            <a:lvl1pPr>
              <a:defRPr sz="3118"/>
            </a:lvl1pPr>
            <a:lvl2pPr>
              <a:defRPr sz="2729"/>
            </a:lvl2pPr>
            <a:lvl3pPr>
              <a:defRPr sz="2339"/>
            </a:lvl3pPr>
            <a:lvl4pPr>
              <a:defRPr sz="1949"/>
            </a:lvl4pPr>
            <a:lvl5pPr>
              <a:defRPr sz="1949"/>
            </a:lvl5pPr>
            <a:lvl6pPr>
              <a:defRPr sz="1949"/>
            </a:lvl6pPr>
            <a:lvl7pPr>
              <a:defRPr sz="1949"/>
            </a:lvl7pPr>
            <a:lvl8pPr>
              <a:defRPr sz="1949"/>
            </a:lvl8pPr>
            <a:lvl9pPr>
              <a:defRPr sz="1949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BC6E2E-5AC3-4777-BB0A-408D9EE44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356" y="2052161"/>
            <a:ext cx="3831883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541" indent="0">
              <a:buNone/>
              <a:defRPr sz="1364"/>
            </a:lvl2pPr>
            <a:lvl3pPr marL="891083" indent="0">
              <a:buNone/>
              <a:defRPr sz="1169"/>
            </a:lvl3pPr>
            <a:lvl4pPr marL="1336624" indent="0">
              <a:buNone/>
              <a:defRPr sz="974"/>
            </a:lvl4pPr>
            <a:lvl5pPr marL="1782166" indent="0">
              <a:buNone/>
              <a:defRPr sz="974"/>
            </a:lvl5pPr>
            <a:lvl6pPr marL="2227707" indent="0">
              <a:buNone/>
              <a:defRPr sz="974"/>
            </a:lvl6pPr>
            <a:lvl7pPr marL="2673248" indent="0">
              <a:buNone/>
              <a:defRPr sz="974"/>
            </a:lvl7pPr>
            <a:lvl8pPr marL="3118790" indent="0">
              <a:buNone/>
              <a:defRPr sz="974"/>
            </a:lvl8pPr>
            <a:lvl9pPr marL="3564331" indent="0">
              <a:buNone/>
              <a:defRPr sz="97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3CBE8D-6AFB-480D-8692-1961DADA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A69A-7A6B-46D8-8276-48E86081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737436-57A7-4A91-BF15-CBFFDC94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40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DE04C-FAD8-4CF2-92C3-AC4C4187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56" y="456036"/>
            <a:ext cx="3831883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EB24C8-4370-4EE3-BDE3-AAD815BF9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50909" y="984911"/>
            <a:ext cx="6014680" cy="4861216"/>
          </a:xfrm>
        </p:spPr>
        <p:txBody>
          <a:bodyPr/>
          <a:lstStyle>
            <a:lvl1pPr marL="0" indent="0">
              <a:buNone/>
              <a:defRPr sz="3118"/>
            </a:lvl1pPr>
            <a:lvl2pPr marL="445541" indent="0">
              <a:buNone/>
              <a:defRPr sz="2729"/>
            </a:lvl2pPr>
            <a:lvl3pPr marL="891083" indent="0">
              <a:buNone/>
              <a:defRPr sz="2339"/>
            </a:lvl3pPr>
            <a:lvl4pPr marL="1336624" indent="0">
              <a:buNone/>
              <a:defRPr sz="1949"/>
            </a:lvl4pPr>
            <a:lvl5pPr marL="1782166" indent="0">
              <a:buNone/>
              <a:defRPr sz="1949"/>
            </a:lvl5pPr>
            <a:lvl6pPr marL="2227707" indent="0">
              <a:buNone/>
              <a:defRPr sz="1949"/>
            </a:lvl6pPr>
            <a:lvl7pPr marL="2673248" indent="0">
              <a:buNone/>
              <a:defRPr sz="1949"/>
            </a:lvl7pPr>
            <a:lvl8pPr marL="3118790" indent="0">
              <a:buNone/>
              <a:defRPr sz="1949"/>
            </a:lvl8pPr>
            <a:lvl9pPr marL="3564331" indent="0">
              <a:buNone/>
              <a:defRPr sz="1949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4BB163-CFAD-41AF-8AF8-1DB95F0DB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356" y="2052161"/>
            <a:ext cx="3831883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541" indent="0">
              <a:buNone/>
              <a:defRPr sz="1364"/>
            </a:lvl2pPr>
            <a:lvl3pPr marL="891083" indent="0">
              <a:buNone/>
              <a:defRPr sz="1169"/>
            </a:lvl3pPr>
            <a:lvl4pPr marL="1336624" indent="0">
              <a:buNone/>
              <a:defRPr sz="974"/>
            </a:lvl4pPr>
            <a:lvl5pPr marL="1782166" indent="0">
              <a:buNone/>
              <a:defRPr sz="974"/>
            </a:lvl5pPr>
            <a:lvl6pPr marL="2227707" indent="0">
              <a:buNone/>
              <a:defRPr sz="974"/>
            </a:lvl6pPr>
            <a:lvl7pPr marL="2673248" indent="0">
              <a:buNone/>
              <a:defRPr sz="974"/>
            </a:lvl7pPr>
            <a:lvl8pPr marL="3118790" indent="0">
              <a:buNone/>
              <a:defRPr sz="974"/>
            </a:lvl8pPr>
            <a:lvl9pPr marL="3564331" indent="0">
              <a:buNone/>
              <a:defRPr sz="97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A4B39-7B27-47FC-B032-E442551D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E4A4BA-F452-4792-B86E-4D2A9617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6DB130-CF0A-4059-B334-7570EC80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7780E4-DAF2-4D4C-8C90-2AFC5E57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3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B8202E-7169-4273-B778-B07CB2E07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809" y="1820976"/>
            <a:ext cx="10247233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79441-4835-484B-9750-04EF5A132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6809" y="6340166"/>
            <a:ext cx="267319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E6510-8E90-4C0D-8B29-79DCC40733AB}" type="datetimeFigureOut">
              <a:rPr lang="ko-KR" altLang="en-US" smtClean="0"/>
              <a:pPr/>
              <a:t>2019-03-08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776550-5F6B-4685-922A-199FDEAF9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5532" y="6340166"/>
            <a:ext cx="4009787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68A02-0F1E-4065-B910-50C8E90B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90850" y="6340166"/>
            <a:ext cx="267319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5B521-5662-45FC-BF28-482EF52577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11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91083" rtl="0" eaLnBrk="1" latinLnBrk="1" hangingPunct="1">
        <a:lnSpc>
          <a:spcPct val="90000"/>
        </a:lnSpc>
        <a:spcBef>
          <a:spcPct val="0"/>
        </a:spcBef>
        <a:buNone/>
        <a:defRPr sz="42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71" indent="-222771" algn="l" defTabSz="891083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9" kern="1200">
          <a:solidFill>
            <a:schemeClr val="tx1"/>
          </a:solidFill>
          <a:latin typeface="+mn-lt"/>
          <a:ea typeface="+mn-ea"/>
          <a:cs typeface="+mn-cs"/>
        </a:defRPr>
      </a:lvl1pPr>
      <a:lvl2pPr marL="668312" indent="-222771" algn="l" defTabSz="891083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2pPr>
      <a:lvl3pPr marL="1113854" indent="-222771" algn="l" defTabSz="891083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395" indent="-222771" algn="l" defTabSz="891083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936" indent="-222771" algn="l" defTabSz="891083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50478" indent="-222771" algn="l" defTabSz="891083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6019" indent="-222771" algn="l" defTabSz="891083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1561" indent="-222771" algn="l" defTabSz="891083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7102" indent="-222771" algn="l" defTabSz="891083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91083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541" algn="l" defTabSz="891083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1083" algn="l" defTabSz="891083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624" algn="l" defTabSz="891083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2166" algn="l" defTabSz="891083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707" algn="l" defTabSz="891083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3248" algn="l" defTabSz="891083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790" algn="l" defTabSz="891083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4331" algn="l" defTabSz="891083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1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23E920-17A5-40CD-86E7-AFB61BD58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3"/>
          <a:stretch/>
        </p:blipFill>
        <p:spPr>
          <a:xfrm>
            <a:off x="2546" y="-14591"/>
            <a:ext cx="8537382" cy="684053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956648" y="-14591"/>
            <a:ext cx="3934665" cy="3815948"/>
            <a:chOff x="6061526" y="-6350"/>
            <a:chExt cx="3663949" cy="2292349"/>
          </a:xfrm>
        </p:grpSpPr>
        <p:sp>
          <p:nvSpPr>
            <p:cNvPr id="13" name="자유형 12"/>
            <p:cNvSpPr/>
            <p:nvPr/>
          </p:nvSpPr>
          <p:spPr>
            <a:xfrm flipV="1">
              <a:off x="9250495" y="-6350"/>
              <a:ext cx="474980" cy="464409"/>
            </a:xfrm>
            <a:custGeom>
              <a:avLst/>
              <a:gdLst>
                <a:gd name="connsiteX0" fmla="*/ 415242 w 474980"/>
                <a:gd name="connsiteY0" fmla="*/ 464409 h 464409"/>
                <a:gd name="connsiteX1" fmla="*/ 466685 w 474980"/>
                <a:gd name="connsiteY1" fmla="*/ 464409 h 464409"/>
                <a:gd name="connsiteX2" fmla="*/ 463920 w 474980"/>
                <a:gd name="connsiteY2" fmla="*/ 458059 h 464409"/>
                <a:gd name="connsiteX3" fmla="*/ 474980 w 474980"/>
                <a:gd name="connsiteY3" fmla="*/ 458059 h 464409"/>
                <a:gd name="connsiteX4" fmla="*/ 462181 w 474980"/>
                <a:gd name="connsiteY4" fmla="*/ 454066 h 464409"/>
                <a:gd name="connsiteX5" fmla="*/ 264460 w 474980"/>
                <a:gd name="connsiteY5" fmla="*/ 0 h 464409"/>
                <a:gd name="connsiteX6" fmla="*/ 0 w 474980"/>
                <a:gd name="connsiteY6" fmla="*/ 458059 h 464409"/>
                <a:gd name="connsiteX7" fmla="*/ 395329 w 474980"/>
                <a:gd name="connsiteY7" fmla="*/ 458059 h 46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4980" h="464409">
                  <a:moveTo>
                    <a:pt x="415242" y="464409"/>
                  </a:moveTo>
                  <a:lnTo>
                    <a:pt x="466685" y="464409"/>
                  </a:lnTo>
                  <a:lnTo>
                    <a:pt x="463920" y="458059"/>
                  </a:lnTo>
                  <a:lnTo>
                    <a:pt x="474980" y="458059"/>
                  </a:lnTo>
                  <a:lnTo>
                    <a:pt x="462181" y="454066"/>
                  </a:lnTo>
                  <a:lnTo>
                    <a:pt x="264460" y="0"/>
                  </a:lnTo>
                  <a:lnTo>
                    <a:pt x="0" y="458059"/>
                  </a:lnTo>
                  <a:lnTo>
                    <a:pt x="395329" y="45805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6061526" y="0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V="1">
              <a:off x="7965376" y="1961863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  <p:cxnSp>
        <p:nvCxnSpPr>
          <p:cNvPr id="16" name="직선 연결선 15"/>
          <p:cNvCxnSpPr>
            <a:cxnSpLocks/>
          </p:cNvCxnSpPr>
          <p:nvPr/>
        </p:nvCxnSpPr>
        <p:spPr>
          <a:xfrm>
            <a:off x="5094234" y="2815403"/>
            <a:ext cx="774183" cy="1340978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34390" y="794776"/>
            <a:ext cx="19287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i="1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CFT Project</a:t>
            </a:r>
          </a:p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면</a:t>
            </a:r>
            <a:r>
              <a:rPr lang="en-US" altLang="ko-KR" sz="4000" b="1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4000" b="1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面</a:t>
            </a:r>
            <a:r>
              <a:rPr lang="en-US" altLang="ko-KR" sz="4000" b="1" dirty="0">
                <a:solidFill>
                  <a:schemeClr val="bg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4000" b="1" dirty="0">
              <a:solidFill>
                <a:schemeClr val="bg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C8C20D-4FDE-43EC-91E1-300CB17D90F9}"/>
              </a:ext>
            </a:extLst>
          </p:cNvPr>
          <p:cNvSpPr/>
          <p:nvPr/>
        </p:nvSpPr>
        <p:spPr>
          <a:xfrm>
            <a:off x="-5246488" y="-180131"/>
            <a:ext cx="5236595" cy="7031228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5B551F0-AA6F-4C50-A76B-409DC861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369" y="1702746"/>
            <a:ext cx="4110108" cy="2245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CFB81F-B1DB-4890-8CBE-79D333A2551F}"/>
              </a:ext>
            </a:extLst>
          </p:cNvPr>
          <p:cNvSpPr txBox="1"/>
          <p:nvPr/>
        </p:nvSpPr>
        <p:spPr>
          <a:xfrm>
            <a:off x="376406" y="4814625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Survey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통해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생성된 표정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B7F18-0A8C-4734-A17B-964F2CF664E0}"/>
              </a:ext>
            </a:extLst>
          </p:cNvPr>
          <p:cNvSpPr txBox="1"/>
          <p:nvPr/>
        </p:nvSpPr>
        <p:spPr>
          <a:xfrm>
            <a:off x="4297184" y="4676151"/>
            <a:ext cx="32864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Emotion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API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이용하여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해당 감정에 포함되는 더 많은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표정 샘플 생성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05AAB-D39A-4F9F-A350-BDAD0946FB69}"/>
              </a:ext>
            </a:extLst>
          </p:cNvPr>
          <p:cNvSpPr txBox="1"/>
          <p:nvPr/>
        </p:nvSpPr>
        <p:spPr>
          <a:xfrm>
            <a:off x="8360416" y="4676151"/>
            <a:ext cx="306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명화의 얼굴영역과의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matching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통해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해당 명화의 감정 인식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230178-FCD4-4A9E-8A24-7C2B5FF44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0" y="1694314"/>
            <a:ext cx="547746" cy="547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6FE59B-6CB2-4335-9769-E5B4075BF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2262420"/>
            <a:ext cx="542670" cy="5426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282421-AC29-496B-B3B1-7EC943ABD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3" y="2840953"/>
            <a:ext cx="546561" cy="546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3A1CD-C805-4C76-9F5F-CCD1B1DF5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0" y="3412558"/>
            <a:ext cx="542670" cy="542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702170-59C3-426C-94A1-4B0EE26E9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6" y="3996333"/>
            <a:ext cx="546561" cy="5465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52F8EE-24A4-4578-8895-F0C2FCD755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22" y="1694314"/>
            <a:ext cx="546561" cy="546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5BC4E5-7459-48C2-BF8F-07C5D2C7E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80" y="2267598"/>
            <a:ext cx="535203" cy="5352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21190-6756-4735-8106-7696DE9D8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93" y="2825450"/>
            <a:ext cx="546003" cy="5460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10481D-9A81-46EC-86DD-1DB6CECF14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01" y="3416220"/>
            <a:ext cx="539008" cy="539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CA68BD-5533-4D3E-8F01-40B368CA9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01" y="3996333"/>
            <a:ext cx="546561" cy="54656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D58C980-F2E3-4276-82E2-49BE2933FFF6}"/>
              </a:ext>
            </a:extLst>
          </p:cNvPr>
          <p:cNvSpPr/>
          <p:nvPr/>
        </p:nvSpPr>
        <p:spPr>
          <a:xfrm>
            <a:off x="472590" y="2796045"/>
            <a:ext cx="1435387" cy="621359"/>
          </a:xfrm>
          <a:prstGeom prst="roundRect">
            <a:avLst>
              <a:gd name="adj" fmla="val 5992"/>
            </a:avLst>
          </a:prstGeom>
          <a:noFill/>
          <a:ln w="57150"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ED08FD-745F-422B-83AD-86DD5DDC9AFF}"/>
              </a:ext>
            </a:extLst>
          </p:cNvPr>
          <p:cNvCxnSpPr>
            <a:cxnSpLocks/>
          </p:cNvCxnSpPr>
          <p:nvPr/>
        </p:nvCxnSpPr>
        <p:spPr>
          <a:xfrm flipV="1">
            <a:off x="1835969" y="1702747"/>
            <a:ext cx="2049400" cy="1138206"/>
          </a:xfrm>
          <a:prstGeom prst="line">
            <a:avLst/>
          </a:prstGeom>
          <a:ln w="571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2E3CDE4-7541-4FA0-BBCD-7B06CEEC9B5E}"/>
              </a:ext>
            </a:extLst>
          </p:cNvPr>
          <p:cNvCxnSpPr>
            <a:cxnSpLocks/>
          </p:cNvCxnSpPr>
          <p:nvPr/>
        </p:nvCxnSpPr>
        <p:spPr>
          <a:xfrm>
            <a:off x="1693113" y="3371453"/>
            <a:ext cx="2192256" cy="524646"/>
          </a:xfrm>
          <a:prstGeom prst="line">
            <a:avLst/>
          </a:prstGeom>
          <a:ln w="571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F34C8B-E219-452D-AFAE-163A6F5AC26B}"/>
              </a:ext>
            </a:extLst>
          </p:cNvPr>
          <p:cNvSpPr/>
          <p:nvPr/>
        </p:nvSpPr>
        <p:spPr>
          <a:xfrm>
            <a:off x="1693113" y="2828338"/>
            <a:ext cx="454125" cy="564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5F66E13-B4DA-410F-AE37-211E5A6FA4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663" y="1684437"/>
            <a:ext cx="2911354" cy="22232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806D057-7E1F-4C53-BFA1-208DC70A9693}"/>
              </a:ext>
            </a:extLst>
          </p:cNvPr>
          <p:cNvSpPr txBox="1"/>
          <p:nvPr/>
        </p:nvSpPr>
        <p:spPr>
          <a:xfrm>
            <a:off x="251793" y="187885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Advanced approach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0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230178-FCD4-4A9E-8A24-7C2B5FF44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69" y="2053378"/>
            <a:ext cx="547746" cy="547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6FE59B-6CB2-4335-9769-E5B4075BF8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71" y="2621484"/>
            <a:ext cx="542670" cy="5426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282421-AC29-496B-B3B1-7EC943ABD0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2" y="3200017"/>
            <a:ext cx="546561" cy="5465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3A1CD-C805-4C76-9F5F-CCD1B1DF5A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49" y="3771622"/>
            <a:ext cx="542670" cy="542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702170-59C3-426C-94A1-4B0EE26E910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45" y="4355397"/>
            <a:ext cx="546561" cy="5465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52F8EE-24A4-4578-8895-F0C2FCD75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01" y="2053378"/>
            <a:ext cx="546561" cy="546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5BC4E5-7459-48C2-BF8F-07C5D2C7E0A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59" y="2626662"/>
            <a:ext cx="535203" cy="5352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021190-6756-4735-8106-7696DE9D8A1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72" y="3184514"/>
            <a:ext cx="546003" cy="5460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10481D-9A81-46EC-86DD-1DB6CECF142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80" y="3775284"/>
            <a:ext cx="539008" cy="5390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CA68BD-5533-4D3E-8F01-40B368CA94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80" y="4355397"/>
            <a:ext cx="546561" cy="546561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D58C980-F2E3-4276-82E2-49BE2933FFF6}"/>
              </a:ext>
            </a:extLst>
          </p:cNvPr>
          <p:cNvSpPr/>
          <p:nvPr/>
        </p:nvSpPr>
        <p:spPr>
          <a:xfrm>
            <a:off x="1005586" y="1988659"/>
            <a:ext cx="1435387" cy="621359"/>
          </a:xfrm>
          <a:prstGeom prst="roundRect">
            <a:avLst>
              <a:gd name="adj" fmla="val 5992"/>
            </a:avLst>
          </a:prstGeom>
          <a:noFill/>
          <a:ln w="57150">
            <a:solidFill>
              <a:srgbClr val="A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7ED08FD-745F-422B-83AD-86DD5DDC9AFF}"/>
              </a:ext>
            </a:extLst>
          </p:cNvPr>
          <p:cNvCxnSpPr>
            <a:cxnSpLocks/>
          </p:cNvCxnSpPr>
          <p:nvPr/>
        </p:nvCxnSpPr>
        <p:spPr>
          <a:xfrm>
            <a:off x="2440973" y="1988659"/>
            <a:ext cx="1984075" cy="73152"/>
          </a:xfrm>
          <a:prstGeom prst="line">
            <a:avLst/>
          </a:prstGeom>
          <a:ln w="571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2E3CDE4-7541-4FA0-BBCD-7B06CEEC9B5E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2412033" y="2585375"/>
            <a:ext cx="2013015" cy="1669788"/>
          </a:xfrm>
          <a:prstGeom prst="line">
            <a:avLst/>
          </a:prstGeom>
          <a:ln w="57150">
            <a:solidFill>
              <a:srgbClr val="A8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F34C8B-E219-452D-AFAE-163A6F5AC26B}"/>
              </a:ext>
            </a:extLst>
          </p:cNvPr>
          <p:cNvSpPr/>
          <p:nvPr/>
        </p:nvSpPr>
        <p:spPr>
          <a:xfrm>
            <a:off x="2226109" y="2020952"/>
            <a:ext cx="371847" cy="564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16994E3-9BB0-44CF-B704-3B8A28E9D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27" y="3298469"/>
            <a:ext cx="864096" cy="8640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A5A1B16-4CC8-4EB8-A6D3-4F13E84239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77" y="3298469"/>
            <a:ext cx="864096" cy="86409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5B4ACD9-F005-4EB3-8BDE-2D99CB18D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34" y="2178198"/>
            <a:ext cx="863639" cy="8636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E8A91A7-7669-4FD4-BF8C-4BC5621EAAAA}"/>
              </a:ext>
            </a:extLst>
          </p:cNvPr>
          <p:cNvSpPr txBox="1"/>
          <p:nvPr/>
        </p:nvSpPr>
        <p:spPr>
          <a:xfrm>
            <a:off x="251793" y="187885"/>
            <a:ext cx="5759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Generate fake samples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B6E047-ACBC-4859-AE58-2CBADD42457A}"/>
              </a:ext>
            </a:extLst>
          </p:cNvPr>
          <p:cNvSpPr txBox="1"/>
          <p:nvPr/>
        </p:nvSpPr>
        <p:spPr>
          <a:xfrm>
            <a:off x="835856" y="496127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Original Samples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881BC5-8748-4882-869F-75D229A4822A}"/>
              </a:ext>
            </a:extLst>
          </p:cNvPr>
          <p:cNvSpPr txBox="1"/>
          <p:nvPr/>
        </p:nvSpPr>
        <p:spPr>
          <a:xfrm>
            <a:off x="4425048" y="4961273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Extracted Samples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DA6D82-1499-48D0-BF09-CE92593F1239}"/>
              </a:ext>
            </a:extLst>
          </p:cNvPr>
          <p:cNvSpPr txBox="1"/>
          <p:nvPr/>
        </p:nvSpPr>
        <p:spPr>
          <a:xfrm>
            <a:off x="7418671" y="2061811"/>
            <a:ext cx="3383164" cy="460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적대적 신경망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(GAN)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이용하여 생성된 샘플들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생성된 샘플들에 대하여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Emotion Recognition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통해 유효성 검사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편향치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90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이상의 샘플만을 사용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53D6ACF-15E7-4E9C-A696-1313559637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21" y="2178198"/>
            <a:ext cx="863639" cy="8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8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806D057-7E1F-4C53-BFA1-208DC70A9693}"/>
              </a:ext>
            </a:extLst>
          </p:cNvPr>
          <p:cNvSpPr txBox="1"/>
          <p:nvPr/>
        </p:nvSpPr>
        <p:spPr>
          <a:xfrm>
            <a:off x="251793" y="187885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Advanced approach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990C05-6195-486B-B433-4FC174916667}"/>
              </a:ext>
            </a:extLst>
          </p:cNvPr>
          <p:cNvCxnSpPr>
            <a:cxnSpLocks/>
          </p:cNvCxnSpPr>
          <p:nvPr/>
        </p:nvCxnSpPr>
        <p:spPr>
          <a:xfrm>
            <a:off x="4212233" y="1260029"/>
            <a:ext cx="32375" cy="5184576"/>
          </a:xfrm>
          <a:prstGeom prst="line">
            <a:avLst/>
          </a:prstGeom>
          <a:ln w="76200" cmpd="dbl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8CD40917-6079-4D2A-803C-43FD7B63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7" y="1775904"/>
            <a:ext cx="3816423" cy="41528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B8939F-14CC-426D-BC40-76621BB3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1" y="1998560"/>
            <a:ext cx="3789672" cy="37075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A342E0F-F8FD-4FB8-89BD-BC5854D41387}"/>
              </a:ext>
            </a:extLst>
          </p:cNvPr>
          <p:cNvSpPr txBox="1"/>
          <p:nvPr/>
        </p:nvSpPr>
        <p:spPr>
          <a:xfrm>
            <a:off x="8400033" y="1998560"/>
            <a:ext cx="1841827" cy="332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측면 구도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허구적 비율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여러 얼굴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오인 요소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Warping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09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806D057-7E1F-4C53-BFA1-208DC70A9693}"/>
              </a:ext>
            </a:extLst>
          </p:cNvPr>
          <p:cNvSpPr txBox="1"/>
          <p:nvPr/>
        </p:nvSpPr>
        <p:spPr>
          <a:xfrm>
            <a:off x="251793" y="187885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Advanced approach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F61323-FBE0-4AD5-B55D-473B8966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5" y="1837056"/>
            <a:ext cx="2880320" cy="3485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DA6B5F-DBBE-4E69-8FDA-6FD95666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49" y="1836093"/>
            <a:ext cx="2886171" cy="3485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8E1431-4865-400F-963A-304F63533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594" y="1835130"/>
            <a:ext cx="2876550" cy="348615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94BAF5-F86B-4A9C-8A28-37D6EB2F4A66}"/>
              </a:ext>
            </a:extLst>
          </p:cNvPr>
          <p:cNvCxnSpPr>
            <a:cxnSpLocks/>
          </p:cNvCxnSpPr>
          <p:nvPr/>
        </p:nvCxnSpPr>
        <p:spPr>
          <a:xfrm>
            <a:off x="2885708" y="6084565"/>
            <a:ext cx="208823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B73C58-383B-4119-9C61-0D8E3EA106DB}"/>
              </a:ext>
            </a:extLst>
          </p:cNvPr>
          <p:cNvSpPr txBox="1"/>
          <p:nvPr/>
        </p:nvSpPr>
        <p:spPr>
          <a:xfrm>
            <a:off x="3132113" y="5423999"/>
            <a:ext cx="1841827" cy="55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Canny edge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EEB24-5FB4-4F00-B270-3825B261B176}"/>
              </a:ext>
            </a:extLst>
          </p:cNvPr>
          <p:cNvSpPr txBox="1"/>
          <p:nvPr/>
        </p:nvSpPr>
        <p:spPr>
          <a:xfrm>
            <a:off x="7020545" y="5423999"/>
            <a:ext cx="2088232" cy="55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Crop from image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E95D491-5864-49AA-ACE0-98B7F5951B8F}"/>
              </a:ext>
            </a:extLst>
          </p:cNvPr>
          <p:cNvCxnSpPr>
            <a:cxnSpLocks/>
          </p:cNvCxnSpPr>
          <p:nvPr/>
        </p:nvCxnSpPr>
        <p:spPr>
          <a:xfrm>
            <a:off x="7020545" y="6084565"/>
            <a:ext cx="208823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59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7806D057-7E1F-4C53-BFA1-208DC70A9693}"/>
              </a:ext>
            </a:extLst>
          </p:cNvPr>
          <p:cNvSpPr txBox="1"/>
          <p:nvPr/>
        </p:nvSpPr>
        <p:spPr>
          <a:xfrm>
            <a:off x="251793" y="187885"/>
            <a:ext cx="5200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Advanced approach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F61323-FBE0-4AD5-B55D-473B89663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05" y="1755349"/>
            <a:ext cx="2880320" cy="34851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8EEB24-5FB4-4F00-B270-3825B261B176}"/>
              </a:ext>
            </a:extLst>
          </p:cNvPr>
          <p:cNvSpPr txBox="1"/>
          <p:nvPr/>
        </p:nvSpPr>
        <p:spPr>
          <a:xfrm>
            <a:off x="8318581" y="5413001"/>
            <a:ext cx="2422579" cy="55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matched image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54CAED-75F1-4373-B425-EE977831C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366" y="1968630"/>
            <a:ext cx="2422579" cy="27367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042183-C80E-4562-A180-8DA01D602604}"/>
              </a:ext>
            </a:extLst>
          </p:cNvPr>
          <p:cNvSpPr txBox="1"/>
          <p:nvPr/>
        </p:nvSpPr>
        <p:spPr>
          <a:xfrm>
            <a:off x="1597430" y="5389352"/>
            <a:ext cx="2422579" cy="55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Original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image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5212192-1B97-4406-8AB6-28C9DEA8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816" y="2504720"/>
            <a:ext cx="1699801" cy="20600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9D66C29-4533-4794-8390-F841C738484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21430692">
            <a:off x="5129262" y="2234391"/>
            <a:ext cx="2226640" cy="220526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DFA4CF-1DCE-469A-8F50-3509F986745A}"/>
              </a:ext>
            </a:extLst>
          </p:cNvPr>
          <p:cNvSpPr/>
          <p:nvPr/>
        </p:nvSpPr>
        <p:spPr>
          <a:xfrm>
            <a:off x="5004321" y="2052117"/>
            <a:ext cx="144016" cy="2512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F485DB-AE7F-4371-B762-B078EFC6AF69}"/>
              </a:ext>
            </a:extLst>
          </p:cNvPr>
          <p:cNvSpPr txBox="1"/>
          <p:nvPr/>
        </p:nvSpPr>
        <p:spPr>
          <a:xfrm>
            <a:off x="5321816" y="5389352"/>
            <a:ext cx="2422579" cy="55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HOG matching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136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Style Transfer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F5AA9-19CB-4C90-9ABF-CF1BB436CCB1}"/>
              </a:ext>
            </a:extLst>
          </p:cNvPr>
          <p:cNvSpPr txBox="1"/>
          <p:nvPr/>
        </p:nvSpPr>
        <p:spPr>
          <a:xfrm>
            <a:off x="5580385" y="3420269"/>
            <a:ext cx="5976664" cy="363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영상의 주된 형태를 유지하며 다른 이미지의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style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적용시키는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Neural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Artistic Style Transfer[2]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제공하는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sample code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기준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7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32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 소요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(single thread i7 8750H CPU)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GPU computing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통한 </a:t>
            </a:r>
            <a:r>
              <a:rPr lang="ko-KR" altLang="en-US" sz="1600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처리속도 향상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과</a:t>
            </a:r>
            <a:r>
              <a:rPr lang="ko-KR" altLang="en-US" sz="1600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여러 이미지의 </a:t>
            </a:r>
            <a:r>
              <a:rPr lang="en-US" altLang="ko-KR" sz="1600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style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적용시킬 수 있는 방안이 필요함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026" name="Picture 2" descr="https://www.pyimagesearch.com/wp-content/uploads/2018/08/neural_style_transfer_gatys.jpg">
            <a:extLst>
              <a:ext uri="{FF2B5EF4-FFF2-40B4-BE49-F238E27FC236}">
                <a16:creationId xmlns:a16="http://schemas.microsoft.com/office/drawing/2014/main" id="{4288DDC1-09AE-4FB3-881D-D0CC883DF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931" y="187885"/>
            <a:ext cx="4857077" cy="33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555285-2A17-44E3-B07C-BEFAE6A5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66" y="1361421"/>
            <a:ext cx="5230655" cy="512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3148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Deep dream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F26B1A-8F48-4112-9CD1-956EFCA3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4" y="1656073"/>
            <a:ext cx="4723712" cy="3911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FE97A-4B43-4364-B368-2447023423B0}"/>
              </a:ext>
            </a:extLst>
          </p:cNvPr>
          <p:cNvSpPr txBox="1"/>
          <p:nvPr/>
        </p:nvSpPr>
        <p:spPr>
          <a:xfrm>
            <a:off x="5028816" y="3407977"/>
            <a:ext cx="6554466" cy="4146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Network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layers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간의 중간 과정을 시각적으로 파악하기 위해 개발됨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Network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의도에 따른 이미지의 형태만을 과장하고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그 외의 요소는 무시해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이미지를 왜곡함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Network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꿈을 꾼다는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Deep dream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이라는 명칭으로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Google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최초 배포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Image 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내 구성 요소들에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matching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되는 요소를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Network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내의 요소로 대체하는 기법으로 해석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구성 요소로 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Pretrained Network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3074" name="Picture 2" descr="deep dream ìë¦¬ì ëí ì´ë¯¸ì§ ê²ìê²°ê³¼">
            <a:extLst>
              <a:ext uri="{FF2B5EF4-FFF2-40B4-BE49-F238E27FC236}">
                <a16:creationId xmlns:a16="http://schemas.microsoft.com/office/drawing/2014/main" id="{5832D977-BF39-4C35-B981-73921D0E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77" y="323925"/>
            <a:ext cx="577791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7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4992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Pretrained Network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050" name="Picture 2" descr="pretrained neural networkì ëí ì´ë¯¸ì§ ê²ìê²°ê³¼">
            <a:extLst>
              <a:ext uri="{FF2B5EF4-FFF2-40B4-BE49-F238E27FC236}">
                <a16:creationId xmlns:a16="http://schemas.microsoft.com/office/drawing/2014/main" id="{917F18D9-8E4E-4449-BC90-455E2D54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7" y="971997"/>
            <a:ext cx="7056784" cy="221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A6EE33-9596-46E1-BE55-E08A842D7451}"/>
              </a:ext>
            </a:extLst>
          </p:cNvPr>
          <p:cNvSpPr txBox="1"/>
          <p:nvPr/>
        </p:nvSpPr>
        <p:spPr>
          <a:xfrm>
            <a:off x="7308577" y="1404045"/>
            <a:ext cx="4572273" cy="525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Object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detection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필요한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common objects dataset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미리 학습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주된 기능은 특정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object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Network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마다 고유의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layer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구조를 가지고 있으며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depth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와 처리 속도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common objects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정의도 다름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사용자가 구분하고자 하는 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object</a:t>
            </a:r>
            <a:r>
              <a:rPr lang="ko-KR" altLang="en-US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추가적으로 학습시켜 응용 가능</a:t>
            </a: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AlexNet</a:t>
            </a:r>
            <a:r>
              <a:rPr lang="en-US" altLang="ko-KR" sz="16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Vgg19, YOLO etc..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6C3B0B-7DE4-422C-8518-2489A276C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5" y="3264455"/>
            <a:ext cx="4833929" cy="3024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1E5AE8-3558-4B76-90E1-A0B358BB8FB2}"/>
              </a:ext>
            </a:extLst>
          </p:cNvPr>
          <p:cNvSpPr txBox="1"/>
          <p:nvPr/>
        </p:nvSpPr>
        <p:spPr>
          <a:xfrm>
            <a:off x="1132245" y="6456462"/>
            <a:ext cx="2929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Matlab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제공되는 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Pretrained Networks</a:t>
            </a:r>
            <a:endParaRPr lang="ko-KR" altLang="en-US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03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2632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Idea point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94782-25A7-42C2-A1C6-8EAF4A76335B}"/>
              </a:ext>
            </a:extLst>
          </p:cNvPr>
          <p:cNvSpPr txBox="1"/>
          <p:nvPr/>
        </p:nvSpPr>
        <p:spPr>
          <a:xfrm>
            <a:off x="7524600" y="1476053"/>
            <a:ext cx="4061625" cy="419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Deep dream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은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pretrained network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이용한다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이미지 재구성시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pretrained network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어떠한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objects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사용됐는지 알 수 있다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수집한 명화들의 </a:t>
            </a:r>
            <a:r>
              <a:rPr lang="en-US" altLang="ko-KR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Deep dream features </a:t>
            </a:r>
            <a:r>
              <a:rPr lang="ko-KR" altLang="en-US" dirty="0">
                <a:solidFill>
                  <a:srgbClr val="C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수집하여 학습한다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필요에 따라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objects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추가할 수 있다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4098" name="Picture 2" descr="deep dreamì ëí ì´ë¯¸ì§ ê²ìê²°ê³¼">
            <a:extLst>
              <a:ext uri="{FF2B5EF4-FFF2-40B4-BE49-F238E27FC236}">
                <a16:creationId xmlns:a16="http://schemas.microsoft.com/office/drawing/2014/main" id="{E188FCAF-0727-4CEA-AE2D-745089CFF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4" y="1602484"/>
            <a:ext cx="5306615" cy="505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40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4770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Deep dream image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EA1A8-1E8D-4494-A028-184533E5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" y="1548060"/>
            <a:ext cx="5937334" cy="4397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77D23A-97BB-4D66-8D21-25DFD91B2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00" y="1543499"/>
            <a:ext cx="5965550" cy="43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7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tatic.thenounproject.com/png/1220270-200.png">
            <a:extLst>
              <a:ext uri="{FF2B5EF4-FFF2-40B4-BE49-F238E27FC236}">
                <a16:creationId xmlns:a16="http://schemas.microsoft.com/office/drawing/2014/main" id="{4D2080D6-723F-4099-8CAC-814E73891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34" y="2724089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tatic.thenounproject.com/png/725006-200.png">
            <a:extLst>
              <a:ext uri="{FF2B5EF4-FFF2-40B4-BE49-F238E27FC236}">
                <a16:creationId xmlns:a16="http://schemas.microsoft.com/office/drawing/2014/main" id="{CC0F277D-C2F0-4623-B778-B6A0CBB2A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59" y="1715977"/>
            <a:ext cx="33123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tatic.thenounproject.com/png/1088239-200.png">
            <a:extLst>
              <a:ext uri="{FF2B5EF4-FFF2-40B4-BE49-F238E27FC236}">
                <a16:creationId xmlns:a16="http://schemas.microsoft.com/office/drawing/2014/main" id="{8AED25BE-DA3C-45DB-AD4F-D54515BE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13" y="2700189"/>
            <a:ext cx="1168524" cy="116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ABC1B05-FCCF-4854-A9CD-2CFB63AAF70C}"/>
              </a:ext>
            </a:extLst>
          </p:cNvPr>
          <p:cNvCxnSpPr/>
          <p:nvPr/>
        </p:nvCxnSpPr>
        <p:spPr>
          <a:xfrm>
            <a:off x="3420144" y="3300153"/>
            <a:ext cx="64807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56B01D-BE62-4E09-8070-D6DBDFFF0328}"/>
              </a:ext>
            </a:extLst>
          </p:cNvPr>
          <p:cNvCxnSpPr/>
          <p:nvPr/>
        </p:nvCxnSpPr>
        <p:spPr>
          <a:xfrm>
            <a:off x="6876528" y="3284451"/>
            <a:ext cx="648072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670300-190B-42FE-A0DC-2E7ACA981EC2}"/>
              </a:ext>
            </a:extLst>
          </p:cNvPr>
          <p:cNvSpPr txBox="1"/>
          <p:nvPr/>
        </p:nvSpPr>
        <p:spPr>
          <a:xfrm>
            <a:off x="1477945" y="466221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Input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45EFB-24D6-49E4-A9CD-343567577A84}"/>
              </a:ext>
            </a:extLst>
          </p:cNvPr>
          <p:cNvSpPr txBox="1"/>
          <p:nvPr/>
        </p:nvSpPr>
        <p:spPr>
          <a:xfrm>
            <a:off x="4860304" y="466221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Processing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6158A-F185-47F4-96A8-46E5E113ABD3}"/>
              </a:ext>
            </a:extLst>
          </p:cNvPr>
          <p:cNvSpPr txBox="1"/>
          <p:nvPr/>
        </p:nvSpPr>
        <p:spPr>
          <a:xfrm>
            <a:off x="9028569" y="4662217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Displaying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4A786234-90BD-4E03-9714-0320D92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09" y="364196"/>
            <a:ext cx="10247233" cy="1322188"/>
          </a:xfrm>
        </p:spPr>
        <p:txBody>
          <a:bodyPr/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Concept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244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Painter training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77D23A-97BB-4D66-8D21-25DFD91B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5" y="1404045"/>
            <a:ext cx="5965550" cy="43970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9ECC45-AEC7-417F-B4B3-A5FE26BF1E60}"/>
              </a:ext>
            </a:extLst>
          </p:cNvPr>
          <p:cNvSpPr/>
          <p:nvPr/>
        </p:nvSpPr>
        <p:spPr>
          <a:xfrm>
            <a:off x="7251263" y="1908101"/>
            <a:ext cx="1121893" cy="3600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E29C0F-6B1D-4F3F-9232-5F00C9C1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335" y="1764085"/>
            <a:ext cx="1666875" cy="389572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B9A2EF0-08BA-4D03-9F6C-C55E97D6F9A4}"/>
              </a:ext>
            </a:extLst>
          </p:cNvPr>
          <p:cNvCxnSpPr>
            <a:stCxn id="6" idx="3"/>
          </p:cNvCxnSpPr>
          <p:nvPr/>
        </p:nvCxnSpPr>
        <p:spPr>
          <a:xfrm>
            <a:off x="8373156" y="3708301"/>
            <a:ext cx="735621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269855-0E0D-4A22-95C1-E7B6FF352F17}"/>
              </a:ext>
            </a:extLst>
          </p:cNvPr>
          <p:cNvSpPr txBox="1"/>
          <p:nvPr/>
        </p:nvSpPr>
        <p:spPr>
          <a:xfrm>
            <a:off x="9036769" y="3420269"/>
            <a:ext cx="4061625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painter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indices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92095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6611BBD-9F00-4C9C-B6F7-D2A2B0CC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0" y="973438"/>
            <a:ext cx="3807518" cy="15178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771FD71-5327-4C61-AE97-70F65D202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0" y="2546336"/>
            <a:ext cx="3366058" cy="17478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FBA814-091B-4C9C-B2FB-09734433B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44" y="4943573"/>
            <a:ext cx="3456384" cy="1871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25CF78-0F13-4AF7-B07C-DDA6DE353B2F}"/>
              </a:ext>
            </a:extLst>
          </p:cNvPr>
          <p:cNvSpPr txBox="1"/>
          <p:nvPr/>
        </p:nvSpPr>
        <p:spPr>
          <a:xfrm rot="5400000">
            <a:off x="1503468" y="4459473"/>
            <a:ext cx="515192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…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F04C09-E581-40CB-BF22-5458EE186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533" y="1548061"/>
            <a:ext cx="1560820" cy="46039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EDB40A-E3B3-4A08-80CE-92954467D12A}"/>
              </a:ext>
            </a:extLst>
          </p:cNvPr>
          <p:cNvSpPr txBox="1"/>
          <p:nvPr/>
        </p:nvSpPr>
        <p:spPr>
          <a:xfrm>
            <a:off x="5771353" y="3144375"/>
            <a:ext cx="1934015" cy="169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median Painter indices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취득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Neutral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Painter set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899490-23CB-4912-995B-5D366B24DA47}"/>
              </a:ext>
            </a:extLst>
          </p:cNvPr>
          <p:cNvSpPr txBox="1"/>
          <p:nvPr/>
        </p:nvSpPr>
        <p:spPr>
          <a:xfrm>
            <a:off x="251793" y="187885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Painter training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65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C4F409-7C62-427E-946B-D73859396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5" y="2340149"/>
            <a:ext cx="3816424" cy="29585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F58FFC-DEFF-4D3E-92A0-52E4437221F9}"/>
              </a:ext>
            </a:extLst>
          </p:cNvPr>
          <p:cNvSpPr/>
          <p:nvPr/>
        </p:nvSpPr>
        <p:spPr>
          <a:xfrm>
            <a:off x="395809" y="1991331"/>
            <a:ext cx="4104456" cy="3445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1F6260-D2FB-44E2-BB39-0C58C91B4CAD}"/>
              </a:ext>
            </a:extLst>
          </p:cNvPr>
          <p:cNvSpPr/>
          <p:nvPr/>
        </p:nvSpPr>
        <p:spPr>
          <a:xfrm>
            <a:off x="1475929" y="1556523"/>
            <a:ext cx="1872208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Neutral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2604B5-E330-4540-89EB-2F5A0F34EB9B}"/>
              </a:ext>
            </a:extLst>
          </p:cNvPr>
          <p:cNvSpPr/>
          <p:nvPr/>
        </p:nvSpPr>
        <p:spPr>
          <a:xfrm>
            <a:off x="7452593" y="1991331"/>
            <a:ext cx="4104456" cy="3445162"/>
          </a:xfrm>
          <a:prstGeom prst="rect">
            <a:avLst/>
          </a:prstGeom>
          <a:noFill/>
          <a:ln>
            <a:solidFill>
              <a:srgbClr val="B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C0EB4B-174C-4471-B5FE-3670B860BF06}"/>
              </a:ext>
            </a:extLst>
          </p:cNvPr>
          <p:cNvSpPr/>
          <p:nvPr/>
        </p:nvSpPr>
        <p:spPr>
          <a:xfrm>
            <a:off x="8532713" y="1556523"/>
            <a:ext cx="1872208" cy="707886"/>
          </a:xfrm>
          <a:prstGeom prst="rect">
            <a:avLst/>
          </a:prstGeom>
          <a:solidFill>
            <a:schemeClr val="bg1"/>
          </a:solidFill>
          <a:ln>
            <a:solidFill>
              <a:srgbClr val="B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Angry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72A585-8E49-413C-BA20-2CBDFFFA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609" y="2286347"/>
            <a:ext cx="3695797" cy="30067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E012B9-E943-4E08-818B-A2F365706AA9}"/>
              </a:ext>
            </a:extLst>
          </p:cNvPr>
          <p:cNvSpPr/>
          <p:nvPr/>
        </p:nvSpPr>
        <p:spPr>
          <a:xfrm>
            <a:off x="4601106" y="1991331"/>
            <a:ext cx="648072" cy="34451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00BCE7-37C4-4828-9387-182D23686D19}"/>
              </a:ext>
            </a:extLst>
          </p:cNvPr>
          <p:cNvSpPr/>
          <p:nvPr/>
        </p:nvSpPr>
        <p:spPr>
          <a:xfrm>
            <a:off x="5307149" y="1991331"/>
            <a:ext cx="648072" cy="34451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2E23DA-0A23-4F0A-B2ED-30759D743990}"/>
              </a:ext>
            </a:extLst>
          </p:cNvPr>
          <p:cNvSpPr/>
          <p:nvPr/>
        </p:nvSpPr>
        <p:spPr>
          <a:xfrm>
            <a:off x="6017791" y="1991331"/>
            <a:ext cx="648072" cy="344516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0743733-7E7A-4482-BCFA-75390ECA8FF7}"/>
              </a:ext>
            </a:extLst>
          </p:cNvPr>
          <p:cNvSpPr/>
          <p:nvPr/>
        </p:nvSpPr>
        <p:spPr>
          <a:xfrm>
            <a:off x="6735192" y="1991331"/>
            <a:ext cx="648072" cy="34451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463197-D0F2-47F0-8B73-BA6800988323}"/>
              </a:ext>
            </a:extLst>
          </p:cNvPr>
          <p:cNvSpPr txBox="1"/>
          <p:nvPr/>
        </p:nvSpPr>
        <p:spPr>
          <a:xfrm>
            <a:off x="4723653" y="3471732"/>
            <a:ext cx="848469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Fear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0D3AC0-82D1-4E82-8623-21350B522173}"/>
              </a:ext>
            </a:extLst>
          </p:cNvPr>
          <p:cNvSpPr txBox="1"/>
          <p:nvPr/>
        </p:nvSpPr>
        <p:spPr>
          <a:xfrm>
            <a:off x="5350019" y="3471733"/>
            <a:ext cx="848469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C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Happy</a:t>
            </a:r>
            <a:endParaRPr lang="ko-KR" altLang="en-US" sz="1000" dirty="0">
              <a:solidFill>
                <a:srgbClr val="FFC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2CE09-1F06-4DE0-A151-C9B5F6954A7C}"/>
              </a:ext>
            </a:extLst>
          </p:cNvPr>
          <p:cNvSpPr txBox="1"/>
          <p:nvPr/>
        </p:nvSpPr>
        <p:spPr>
          <a:xfrm>
            <a:off x="6143885" y="3471733"/>
            <a:ext cx="848469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70C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Sad</a:t>
            </a:r>
            <a:endParaRPr lang="ko-KR" altLang="en-US" sz="1000" dirty="0">
              <a:solidFill>
                <a:srgbClr val="0070C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7780DB-E440-44E4-AEA5-9FEA78657CA1}"/>
              </a:ext>
            </a:extLst>
          </p:cNvPr>
          <p:cNvSpPr txBox="1"/>
          <p:nvPr/>
        </p:nvSpPr>
        <p:spPr>
          <a:xfrm>
            <a:off x="6676131" y="3471734"/>
            <a:ext cx="848469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Surprised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AE91F0-B428-455C-92BF-DF49C4298722}"/>
              </a:ext>
            </a:extLst>
          </p:cNvPr>
          <p:cNvSpPr txBox="1"/>
          <p:nvPr/>
        </p:nvSpPr>
        <p:spPr>
          <a:xfrm>
            <a:off x="251793" y="187885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Painter training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395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387A3C-8C21-4920-B89C-AA3282FA3FC4}"/>
              </a:ext>
            </a:extLst>
          </p:cNvPr>
          <p:cNvSpPr txBox="1"/>
          <p:nvPr/>
        </p:nvSpPr>
        <p:spPr>
          <a:xfrm>
            <a:off x="251793" y="187885"/>
            <a:ext cx="4451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Color</a:t>
            </a:r>
            <a:r>
              <a:rPr lang="ko-KR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psychology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050" name="Picture 2" descr="color psychologyì ëí ì´ë¯¸ì§ ê²ìê²°ê³¼">
            <a:extLst>
              <a:ext uri="{FF2B5EF4-FFF2-40B4-BE49-F238E27FC236}">
                <a16:creationId xmlns:a16="http://schemas.microsoft.com/office/drawing/2014/main" id="{30A80B69-3EAE-4A81-B843-CDC988EC3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1" b="-7185"/>
          <a:stretch/>
        </p:blipFill>
        <p:spPr bwMode="auto">
          <a:xfrm>
            <a:off x="240315" y="895770"/>
            <a:ext cx="5700109" cy="585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ED478-5180-4D9C-B759-C9873ABE2DF8}"/>
              </a:ext>
            </a:extLst>
          </p:cNvPr>
          <p:cNvSpPr txBox="1"/>
          <p:nvPr/>
        </p:nvSpPr>
        <p:spPr>
          <a:xfrm>
            <a:off x="6372473" y="1476052"/>
            <a:ext cx="5358977" cy="4527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색채에 따라 강조되는 감정들에 대한 가이드 제공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/>
              <a:t>Elliot, A. J., &amp; Maier, M. A. (2014). Color psychology: Effects of perceiving color on psychological functioning in humans. </a:t>
            </a:r>
            <a:r>
              <a:rPr lang="en-US" altLang="ko-KR" sz="1400" i="1" dirty="0"/>
              <a:t>Annual review of psychology</a:t>
            </a:r>
            <a:r>
              <a:rPr lang="en-US" altLang="ko-KR" sz="1400" dirty="0"/>
              <a:t>, </a:t>
            </a:r>
            <a:r>
              <a:rPr lang="en-US" altLang="ko-KR" sz="1400" i="1" dirty="0"/>
              <a:t>65</a:t>
            </a:r>
            <a:r>
              <a:rPr lang="en-US" altLang="ko-KR" sz="1400" dirty="0"/>
              <a:t>, 95-120.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표현 단계에서 배경 이미지 색상으로 활용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Emotion API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결과에 따라 중심 인물의 감정에 따라 배경 색상이 변화되도록 지정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061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717AFB-A6E7-4975-BEAD-A36E698415D2}"/>
              </a:ext>
            </a:extLst>
          </p:cNvPr>
          <p:cNvSpPr/>
          <p:nvPr/>
        </p:nvSpPr>
        <p:spPr>
          <a:xfrm>
            <a:off x="539825" y="1044005"/>
            <a:ext cx="59404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2018.11.09. (</a:t>
            </a:r>
            <a:r>
              <a:rPr lang="ko-KR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금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B1 </a:t>
            </a:r>
            <a:r>
              <a:rPr lang="ko-KR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복도에서 진행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</a:t>
            </a:r>
            <a:r>
              <a:rPr lang="ko-KR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Chroma key </a:t>
            </a:r>
            <a:r>
              <a:rPr lang="ko-KR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기법을 이용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하기 위해 배경에 녹색 천 설치 후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4B343-246A-4F63-BDFE-5CEBA2EBC4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22" y="1813144"/>
            <a:ext cx="3103951" cy="232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1AA389-BFB4-48AD-89E2-40D51FF64C1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22" y="4205441"/>
            <a:ext cx="3103951" cy="2327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C35B24-2C8F-4CEB-8ABE-7500AF6C4D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4" t="-10372" r="22334" b="10372"/>
          <a:stretch/>
        </p:blipFill>
        <p:spPr>
          <a:xfrm>
            <a:off x="3564160" y="1446932"/>
            <a:ext cx="3384377" cy="34855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6371458-1130-42CE-A73B-DB112CB6FEC1}"/>
              </a:ext>
            </a:extLst>
          </p:cNvPr>
          <p:cNvSpPr/>
          <p:nvPr/>
        </p:nvSpPr>
        <p:spPr>
          <a:xfrm>
            <a:off x="3564160" y="5070439"/>
            <a:ext cx="33843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가지 표정 가이드 라인을 제시하여 촬영하였으며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목표 구도는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Waist Shot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으로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CFB691-C524-404A-9BB7-42EA71DA3024}"/>
              </a:ext>
            </a:extLst>
          </p:cNvPr>
          <p:cNvSpPr/>
          <p:nvPr/>
        </p:nvSpPr>
        <p:spPr>
          <a:xfrm>
            <a:off x="7092553" y="1813144"/>
            <a:ext cx="4176464" cy="279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DATA+ </a:t>
            </a:r>
            <a:r>
              <a:rPr lang="ko-KR" altLang="ko-KR" kern="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한박문</a:t>
            </a:r>
            <a:r>
              <a:rPr lang="ko-KR" altLang="ko-KR" kern="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연구원을 섭외하여 촬영을 </a:t>
            </a:r>
            <a:r>
              <a:rPr lang="ko-KR" altLang="en-US" kern="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진행</a:t>
            </a:r>
            <a:endParaRPr lang="en-US" altLang="ko-KR" kern="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ko-KR" altLang="ko-KR" kern="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Training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결과물 확인을 위한</a:t>
            </a:r>
            <a:r>
              <a:rPr lang="ko-KR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이미지를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취득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DSLR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Manual Mode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이용하여 셔터 스피드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센서 감도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조리개 수치를 고정한 후 촬영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C9B32-52F1-4979-B223-D06165680229}"/>
              </a:ext>
            </a:extLst>
          </p:cNvPr>
          <p:cNvSpPr txBox="1"/>
          <p:nvPr/>
        </p:nvSpPr>
        <p:spPr>
          <a:xfrm>
            <a:off x="251793" y="187885"/>
            <a:ext cx="4451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Color</a:t>
            </a:r>
            <a:r>
              <a:rPr lang="ko-KR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psychology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235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387A3C-8C21-4920-B89C-AA3282FA3FC4}"/>
              </a:ext>
            </a:extLst>
          </p:cNvPr>
          <p:cNvSpPr txBox="1"/>
          <p:nvPr/>
        </p:nvSpPr>
        <p:spPr>
          <a:xfrm>
            <a:off x="251793" y="187885"/>
            <a:ext cx="4451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Color</a:t>
            </a:r>
            <a:r>
              <a:rPr lang="ko-KR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psychology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" name="t1">
            <a:hlinkClick r:id="" action="ppaction://media"/>
            <a:extLst>
              <a:ext uri="{FF2B5EF4-FFF2-40B4-BE49-F238E27FC236}">
                <a16:creationId xmlns:a16="http://schemas.microsoft.com/office/drawing/2014/main" id="{8116E602-B1B1-4DD8-88A3-2B087281B8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415" y="998055"/>
            <a:ext cx="10386020" cy="58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61F5BB-72CE-4E54-9698-DA7BAB3944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60133" y="8429"/>
            <a:ext cx="9120717" cy="6840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1893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Exhibit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DFF0D9-5343-4735-8532-4357AA242E52}"/>
              </a:ext>
            </a:extLst>
          </p:cNvPr>
          <p:cNvSpPr txBox="1"/>
          <p:nvPr/>
        </p:nvSpPr>
        <p:spPr>
          <a:xfrm>
            <a:off x="265758" y="971997"/>
            <a:ext cx="1934015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2019.02.15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~ 2019.02.21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GSAIM Gallery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75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1893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Exhibit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D9FFC6-E1AA-4B71-8A28-493D384E2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50" y="0"/>
            <a:ext cx="9120717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2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244090-84CF-4178-B784-4E1B231C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5"/>
            <a:ext cx="12135130" cy="6836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1893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Exhibit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617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64DEDA-F8AC-4AD6-9CE8-7AB306BA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239" y="0"/>
            <a:ext cx="12141955" cy="6840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1893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Exhibit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30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40425" y="1569879"/>
            <a:ext cx="0" cy="3700780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8A22BB-29CB-49E2-8621-8F5FD48EAC77}"/>
              </a:ext>
            </a:extLst>
          </p:cNvPr>
          <p:cNvSpPr txBox="1"/>
          <p:nvPr/>
        </p:nvSpPr>
        <p:spPr>
          <a:xfrm>
            <a:off x="251793" y="187885"/>
            <a:ext cx="6365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Applying Neural Network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45BD1-2BBF-4240-BEA2-173FCC8EDBFB}"/>
              </a:ext>
            </a:extLst>
          </p:cNvPr>
          <p:cNvSpPr txBox="1"/>
          <p:nvPr/>
        </p:nvSpPr>
        <p:spPr>
          <a:xfrm>
            <a:off x="6784378" y="4753114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다수의 명화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Dataset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대한 분석을 통해 특정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감정과 대응되는 </a:t>
            </a: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명화적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표현 적용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3E43FD-DEFA-4961-B030-6CC623E405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70" y="3177303"/>
            <a:ext cx="1325330" cy="13253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EF4246-2227-4316-9EB0-AF8951C8C9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88" y="1854840"/>
            <a:ext cx="1325330" cy="13253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FEDD650-A87D-48E4-B8E6-901F4EF873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21" y="3180170"/>
            <a:ext cx="1322463" cy="1322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8E7619-1D7C-41D4-91BB-3C4E9BA911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25" y="1854840"/>
            <a:ext cx="1322463" cy="13224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C95B489-472F-48C8-8677-C5C4238B6D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69" y="2532657"/>
            <a:ext cx="1325330" cy="13253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CCFC63-8F39-4C68-936B-775F08A85703}"/>
              </a:ext>
            </a:extLst>
          </p:cNvPr>
          <p:cNvSpPr txBox="1"/>
          <p:nvPr/>
        </p:nvSpPr>
        <p:spPr>
          <a:xfrm>
            <a:off x="755849" y="4753114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Emotion Recognition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이용한 사용자의 감정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인지 및 대응되는 표현 적용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D2F367-3D8A-4F5A-AE08-89D7CBE5E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671" y="1854839"/>
            <a:ext cx="2789639" cy="26477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7FAEDD-3CB7-4065-B4F1-ABFBC3A1A5EB}"/>
              </a:ext>
            </a:extLst>
          </p:cNvPr>
          <p:cNvSpPr txBox="1"/>
          <p:nvPr/>
        </p:nvSpPr>
        <p:spPr>
          <a:xfrm>
            <a:off x="1844856" y="1854839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504000101010101" pitchFamily="18" charset="-127"/>
              </a:rPr>
              <a:t>Pleasure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함초롬바탕" panose="02030504000101010101" pitchFamily="18" charset="-127"/>
              </a:rPr>
              <a:t>(95.8%)</a:t>
            </a:r>
            <a:endParaRPr lang="ko-KR" altLang="en-US" sz="1200" b="1" dirty="0">
              <a:solidFill>
                <a:schemeClr val="bg1"/>
              </a:solidFill>
              <a:latin typeface="굴림" panose="020B0600000101010101" pitchFamily="50" charset="-127"/>
              <a:ea typeface="굴림" panose="020B0600000101010101" pitchFamily="50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804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퀀스 01">
            <a:hlinkClick r:id="" action="ppaction://media"/>
            <a:extLst>
              <a:ext uri="{FF2B5EF4-FFF2-40B4-BE49-F238E27FC236}">
                <a16:creationId xmlns:a16="http://schemas.microsoft.com/office/drawing/2014/main" id="{F9C0F66F-4E3C-42C0-A9A1-B1B5E02C71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54799" cy="6831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D3B58-812B-46F3-9599-5B0D3EE9FF38}"/>
              </a:ext>
            </a:extLst>
          </p:cNvPr>
          <p:cNvSpPr txBox="1"/>
          <p:nvPr/>
        </p:nvSpPr>
        <p:spPr>
          <a:xfrm>
            <a:off x="251793" y="187885"/>
            <a:ext cx="1893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 w="12700">
                  <a:noFill/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Exhibit</a:t>
            </a:r>
            <a:endParaRPr lang="ko-KR" altLang="en-US" sz="4000" b="1" dirty="0">
              <a:ln w="12700">
                <a:noFill/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921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7988A9-A26D-4B1A-8237-8B9AA8B0D91F}"/>
              </a:ext>
            </a:extLst>
          </p:cNvPr>
          <p:cNvSpPr txBox="1"/>
          <p:nvPr/>
        </p:nvSpPr>
        <p:spPr>
          <a:xfrm>
            <a:off x="251793" y="187885"/>
            <a:ext cx="2917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References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9E358C-EDDB-4C6F-BE3A-704FEDFF612C}"/>
              </a:ext>
            </a:extLst>
          </p:cNvPr>
          <p:cNvSpPr/>
          <p:nvPr/>
        </p:nvSpPr>
        <p:spPr>
          <a:xfrm>
            <a:off x="323801" y="895771"/>
            <a:ext cx="10873208" cy="531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dirty="0"/>
              <a:t>Chen, J., Chen, Z., Chi, Z., &amp; Fu, H. (2014, August). Facial expression recognition based on facial components detection and hog features. In </a:t>
            </a:r>
            <a:r>
              <a:rPr lang="en-US" altLang="ko-KR" sz="1100" i="1" dirty="0"/>
              <a:t>International workshops on electrical and computer engineering subfields</a:t>
            </a:r>
            <a:r>
              <a:rPr lang="en-US" altLang="ko-KR" sz="1100" dirty="0"/>
              <a:t> (pp. 884-888).</a:t>
            </a:r>
            <a:endParaRPr lang="en-US" altLang="ko-KR" sz="1100" kern="100" dirty="0">
              <a:latin typeface="나눔고딕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dirty="0"/>
              <a:t>Wang, E., &amp; Tan, N. Artistic Style Transfer.</a:t>
            </a:r>
            <a:endParaRPr lang="en-US" altLang="ko-KR" sz="1100" kern="100" dirty="0">
              <a:latin typeface="나눔고딕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Radford, A., Metz, L., &amp;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Chintala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S. (2015). Unsupervised representation learning with deep convolutional generative adversarial networks.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arXiv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 preprint arXiv:1511.06434.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Fei Gao, Yue Yang, Jun Wang, Jinping Sun,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Erfu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 Yang,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Huiyu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 Zhou. A Deep Convolutional Generative Adversarial Networks (DCGANs)-Based Semi-Supervised Method for Object Recognition in Synthetic Aperture Radar (SAR) Images. Remote Sensing, Vol 10,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Iss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 6, p 846 (2018). 2018;(6):846. doi:10.3390/rs10060846.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Li, H. Y., Dong, W. M., &amp; Hu, B. G. (2018). Facial Image Attributes Transformation via Conditional Recycle Generative Adversarial Networks. Journal of Computer Science and Technology, 33(3), 511-521.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Otberdout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N.,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Kacem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A.,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Daoudi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M.,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Ballihi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L., &amp;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Berretti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S. (2018). Automatic Analysis of Facial Expressions Based on Deep Covariance Trajectories.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arXiv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 preprint arXiv:1810.11392.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Li, H. Y., Dong, W. M., &amp; Hu, B. G. (2018). Facial Image Attributes Transformation via Conditional Recycle Generative Adversarial Networks. Journal of Computer Science and Technology, 33(3), 511-521.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Hwan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Heo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Youngbae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 Hwang. (2018). Automatic Sketch Colorization using DCGAN. </a:t>
            </a:r>
            <a:r>
              <a:rPr lang="ko-KR" altLang="ko-KR" sz="1100" kern="100" dirty="0">
                <a:latin typeface="맑은 고딕" panose="020B0503020000020004" pitchFamily="50" charset="-127"/>
                <a:ea typeface="나눔고딕"/>
                <a:cs typeface="Times New Roman" panose="02020603050405020304" pitchFamily="18" charset="0"/>
              </a:rPr>
              <a:t>제어로봇시스템학회 국제학술대회 논문집</a:t>
            </a:r>
            <a:r>
              <a:rPr lang="en-US" altLang="ko-KR" sz="1100" kern="100" dirty="0">
                <a:latin typeface="맑은 고딕" panose="020B0503020000020004" pitchFamily="50" charset="-127"/>
                <a:ea typeface="나눔고딕"/>
                <a:cs typeface="Times New Roman" panose="02020603050405020304" pitchFamily="18" charset="0"/>
              </a:rPr>
              <a:t>, , 1316-1318.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Elliot, A. J., &amp; Maier, M. A. (2014). Color psychology: Effects of perceiving color on psychological functioning in humans. Annual review of psychology, 65, 95-120.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Birren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F. (2016). Color psychology and color therapy; a factual study of the influence of color on human life. Pickle Partners Publishing.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Whitfield, T. W., &amp;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Whiltshire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T. J. (1990). Color psychology: a critical review. Genetic, social, and general psychology monographs.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Haber, R. N., &amp;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Hershenson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M. (1973). </a:t>
            </a:r>
            <a:r>
              <a:rPr lang="en-US" altLang="ko-KR" sz="1100" i="1" kern="100" dirty="0">
                <a:latin typeface="나눔고딕"/>
                <a:cs typeface="Times New Roman" panose="02020603050405020304" pitchFamily="18" charset="0"/>
              </a:rPr>
              <a:t>The psychology of visual perception.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 Holt, Rinehart &amp; Winston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Ekman, P. (1993). Facial expression and emotion. American psychologist, 48(4), 384.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Kanade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T., Tian, Y., &amp; Cohn, J. F. (2000, March). Comprehensive database for facial expression analysis. In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fg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 (p. 46). IEEE.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+mj-lt"/>
              <a:buAutoNum type="romanUcPeriod"/>
            </a:pP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Fasel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B., &amp; </a:t>
            </a:r>
            <a:r>
              <a:rPr lang="en-US" altLang="ko-KR" sz="1100" kern="100" dirty="0" err="1">
                <a:latin typeface="나눔고딕"/>
                <a:cs typeface="Times New Roman" panose="02020603050405020304" pitchFamily="18" charset="0"/>
              </a:rPr>
              <a:t>Luettin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J. (2003). Automatic facial expression analysis: a survey. </a:t>
            </a:r>
            <a:r>
              <a:rPr lang="en-US" altLang="ko-KR" sz="1100" i="1" kern="100" dirty="0">
                <a:latin typeface="나눔고딕"/>
                <a:cs typeface="Times New Roman" panose="02020603050405020304" pitchFamily="18" charset="0"/>
              </a:rPr>
              <a:t>Pattern recognition</a:t>
            </a:r>
            <a:r>
              <a:rPr lang="en-US" altLang="ko-KR" sz="1100" kern="100" dirty="0">
                <a:latin typeface="나눔고딕"/>
                <a:cs typeface="Times New Roman" panose="02020603050405020304" pitchFamily="18" charset="0"/>
              </a:rPr>
              <a:t>, 36(1), 259-275.</a:t>
            </a:r>
            <a:endParaRPr lang="ko-KR" altLang="ko-KR" sz="11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5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 flipH="1">
            <a:off x="3225781" y="1920071"/>
            <a:ext cx="1576614" cy="129540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-1905044" y="2559057"/>
            <a:ext cx="5134781" cy="1666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68261" y="4777591"/>
            <a:ext cx="603242" cy="60323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END</a:t>
            </a:r>
            <a:endParaRPr lang="ko-KR" altLang="en-US" sz="1400" b="1" dirty="0">
              <a:solidFill>
                <a:prstClr val="white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01A48-FCD3-4D30-99E7-C917093879D2}"/>
              </a:ext>
            </a:extLst>
          </p:cNvPr>
          <p:cNvSpPr txBox="1"/>
          <p:nvPr/>
        </p:nvSpPr>
        <p:spPr>
          <a:xfrm>
            <a:off x="1993714" y="3420269"/>
            <a:ext cx="25939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Q&amp;A</a:t>
            </a:r>
            <a:endParaRPr lang="ko-KR" altLang="en-US" sz="88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9875289-73D8-40A0-BCB1-CD87EB2D9EA7}"/>
              </a:ext>
            </a:extLst>
          </p:cNvPr>
          <p:cNvGrpSpPr/>
          <p:nvPr/>
        </p:nvGrpSpPr>
        <p:grpSpPr>
          <a:xfrm>
            <a:off x="7956648" y="-14591"/>
            <a:ext cx="3934665" cy="3815948"/>
            <a:chOff x="6061526" y="-6350"/>
            <a:chExt cx="3663949" cy="2292349"/>
          </a:xfrm>
        </p:grpSpPr>
        <p:sp>
          <p:nvSpPr>
            <p:cNvPr id="17" name="자유형 12">
              <a:extLst>
                <a:ext uri="{FF2B5EF4-FFF2-40B4-BE49-F238E27FC236}">
                  <a16:creationId xmlns:a16="http://schemas.microsoft.com/office/drawing/2014/main" id="{F274D119-3339-4007-AC7F-578CB8AA54C9}"/>
                </a:ext>
              </a:extLst>
            </p:cNvPr>
            <p:cNvSpPr/>
            <p:nvPr/>
          </p:nvSpPr>
          <p:spPr>
            <a:xfrm flipV="1">
              <a:off x="9250495" y="-6350"/>
              <a:ext cx="474980" cy="464409"/>
            </a:xfrm>
            <a:custGeom>
              <a:avLst/>
              <a:gdLst>
                <a:gd name="connsiteX0" fmla="*/ 415242 w 474980"/>
                <a:gd name="connsiteY0" fmla="*/ 464409 h 464409"/>
                <a:gd name="connsiteX1" fmla="*/ 466685 w 474980"/>
                <a:gd name="connsiteY1" fmla="*/ 464409 h 464409"/>
                <a:gd name="connsiteX2" fmla="*/ 463920 w 474980"/>
                <a:gd name="connsiteY2" fmla="*/ 458059 h 464409"/>
                <a:gd name="connsiteX3" fmla="*/ 474980 w 474980"/>
                <a:gd name="connsiteY3" fmla="*/ 458059 h 464409"/>
                <a:gd name="connsiteX4" fmla="*/ 462181 w 474980"/>
                <a:gd name="connsiteY4" fmla="*/ 454066 h 464409"/>
                <a:gd name="connsiteX5" fmla="*/ 264460 w 474980"/>
                <a:gd name="connsiteY5" fmla="*/ 0 h 464409"/>
                <a:gd name="connsiteX6" fmla="*/ 0 w 474980"/>
                <a:gd name="connsiteY6" fmla="*/ 458059 h 464409"/>
                <a:gd name="connsiteX7" fmla="*/ 395329 w 474980"/>
                <a:gd name="connsiteY7" fmla="*/ 458059 h 46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4980" h="464409">
                  <a:moveTo>
                    <a:pt x="415242" y="464409"/>
                  </a:moveTo>
                  <a:lnTo>
                    <a:pt x="466685" y="464409"/>
                  </a:lnTo>
                  <a:lnTo>
                    <a:pt x="463920" y="458059"/>
                  </a:lnTo>
                  <a:lnTo>
                    <a:pt x="474980" y="458059"/>
                  </a:lnTo>
                  <a:lnTo>
                    <a:pt x="462181" y="454066"/>
                  </a:lnTo>
                  <a:lnTo>
                    <a:pt x="264460" y="0"/>
                  </a:lnTo>
                  <a:lnTo>
                    <a:pt x="0" y="458059"/>
                  </a:lnTo>
                  <a:lnTo>
                    <a:pt x="395329" y="45805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8" name="자유형 13">
              <a:extLst>
                <a:ext uri="{FF2B5EF4-FFF2-40B4-BE49-F238E27FC236}">
                  <a16:creationId xmlns:a16="http://schemas.microsoft.com/office/drawing/2014/main" id="{DCEE9BE2-3198-4931-BA91-E5A3E74CF6EE}"/>
                </a:ext>
              </a:extLst>
            </p:cNvPr>
            <p:cNvSpPr/>
            <p:nvPr/>
          </p:nvSpPr>
          <p:spPr>
            <a:xfrm flipV="1">
              <a:off x="6061526" y="0"/>
              <a:ext cx="3430733" cy="1916145"/>
            </a:xfrm>
            <a:custGeom>
              <a:avLst/>
              <a:gdLst>
                <a:gd name="connsiteX0" fmla="*/ 0 w 3430733"/>
                <a:gd name="connsiteY0" fmla="*/ 1916145 h 1916145"/>
                <a:gd name="connsiteX1" fmla="*/ 3136179 w 3430733"/>
                <a:gd name="connsiteY1" fmla="*/ 1916145 h 1916145"/>
                <a:gd name="connsiteX2" fmla="*/ 3430733 w 3430733"/>
                <a:gd name="connsiteY2" fmla="*/ 1405963 h 1916145"/>
                <a:gd name="connsiteX3" fmla="*/ 2818514 w 3430733"/>
                <a:gd name="connsiteY3" fmla="*/ 0 h 1916145"/>
                <a:gd name="connsiteX4" fmla="*/ 1797554 w 3430733"/>
                <a:gd name="connsiteY4" fmla="*/ 0 h 1916145"/>
                <a:gd name="connsiteX5" fmla="*/ 0 w 3430733"/>
                <a:gd name="connsiteY5" fmla="*/ 773145 h 1916145"/>
                <a:gd name="connsiteX6" fmla="*/ 0 w 3430733"/>
                <a:gd name="connsiteY6" fmla="*/ 1916145 h 191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0733" h="1916145">
                  <a:moveTo>
                    <a:pt x="0" y="1916145"/>
                  </a:moveTo>
                  <a:lnTo>
                    <a:pt x="3136179" y="1916145"/>
                  </a:lnTo>
                  <a:lnTo>
                    <a:pt x="3430733" y="1405963"/>
                  </a:lnTo>
                  <a:lnTo>
                    <a:pt x="2818514" y="0"/>
                  </a:lnTo>
                  <a:lnTo>
                    <a:pt x="1797554" y="0"/>
                  </a:lnTo>
                  <a:lnTo>
                    <a:pt x="0" y="773145"/>
                  </a:lnTo>
                  <a:lnTo>
                    <a:pt x="0" y="191614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19" name="자유형 14">
              <a:extLst>
                <a:ext uri="{FF2B5EF4-FFF2-40B4-BE49-F238E27FC236}">
                  <a16:creationId xmlns:a16="http://schemas.microsoft.com/office/drawing/2014/main" id="{2C061BA8-82D9-4619-8305-FC6CB64EC371}"/>
                </a:ext>
              </a:extLst>
            </p:cNvPr>
            <p:cNvSpPr/>
            <p:nvPr/>
          </p:nvSpPr>
          <p:spPr>
            <a:xfrm flipV="1">
              <a:off x="7965376" y="1961863"/>
              <a:ext cx="894756" cy="324136"/>
            </a:xfrm>
            <a:custGeom>
              <a:avLst/>
              <a:gdLst>
                <a:gd name="connsiteX0" fmla="*/ 0 w 894756"/>
                <a:gd name="connsiteY0" fmla="*/ 324136 h 324136"/>
                <a:gd name="connsiteX1" fmla="*/ 894756 w 894756"/>
                <a:gd name="connsiteY1" fmla="*/ 324136 h 324136"/>
                <a:gd name="connsiteX2" fmla="*/ 753613 w 894756"/>
                <a:gd name="connsiteY2" fmla="*/ 0 h 324136"/>
                <a:gd name="connsiteX3" fmla="*/ 0 w 894756"/>
                <a:gd name="connsiteY3" fmla="*/ 324136 h 32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756" h="324136">
                  <a:moveTo>
                    <a:pt x="0" y="324136"/>
                  </a:moveTo>
                  <a:lnTo>
                    <a:pt x="894756" y="324136"/>
                  </a:lnTo>
                  <a:lnTo>
                    <a:pt x="753613" y="0"/>
                  </a:lnTo>
                  <a:lnTo>
                    <a:pt x="0" y="3241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</p:grp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93304F-772D-4B7E-860A-CBF28BF1BFC0}"/>
              </a:ext>
            </a:extLst>
          </p:cNvPr>
          <p:cNvSpPr txBox="1"/>
          <p:nvPr/>
        </p:nvSpPr>
        <p:spPr>
          <a:xfrm>
            <a:off x="8365479" y="1044005"/>
            <a:ext cx="3383164" cy="4988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 학습에서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‘Facial expression recognition based on facial components detection and hog features’[1]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의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emotional dataset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이용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Training data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HOG feature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추출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K-</a:t>
            </a:r>
            <a:r>
              <a:rPr lang="en-US" altLang="ko-KR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nn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classifier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학습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취득한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emoticon dataset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이용하여 강화 학습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59DF0-F471-4F13-9C20-B1D8DBB14951}"/>
              </a:ext>
            </a:extLst>
          </p:cNvPr>
          <p:cNvSpPr txBox="1"/>
          <p:nvPr/>
        </p:nvSpPr>
        <p:spPr>
          <a:xfrm>
            <a:off x="251793" y="187885"/>
            <a:ext cx="3857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r>
              <a:rPr lang="ko-KR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collecting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17F182-F5A2-42AC-BC4D-C5B5C35C9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4" y="1183238"/>
            <a:ext cx="2664296" cy="24229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F5BC32-BDD5-4722-877B-B2AFAD4C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64" y="3636293"/>
            <a:ext cx="2692063" cy="2505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9A52EE-68CE-42C1-B99A-D24AC57B2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627" y="1146524"/>
            <a:ext cx="2542338" cy="2490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48E037-8CA5-4D61-B7E7-CCF9504CF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628" y="3636293"/>
            <a:ext cx="2542338" cy="2505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C06F5C-73C9-42A5-A26A-A91D4231F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966" y="1146524"/>
            <a:ext cx="2692062" cy="24934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EC3BB0-E3A1-4266-8F81-069710D9C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361" y="3636293"/>
            <a:ext cx="2687667" cy="281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9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DC3C3B-CB3F-42E5-88B7-9CA5F4D0A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3" y="1434788"/>
            <a:ext cx="7786200" cy="3970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3304F-772D-4B7E-860A-CBF28BF1BFC0}"/>
              </a:ext>
            </a:extLst>
          </p:cNvPr>
          <p:cNvSpPr txBox="1"/>
          <p:nvPr/>
        </p:nvSpPr>
        <p:spPr>
          <a:xfrm>
            <a:off x="8348286" y="1476052"/>
            <a:ext cx="3383164" cy="526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Web search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통한 인물 중심 명화 수집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총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221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개 명화 데이터 획득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Face detection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에 성공한 명화들에 한하여 감정에 따라 분류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-&gt;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얼굴이 검출되지 않은 명화는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Template matching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이용하여 감정인식</a:t>
            </a:r>
            <a:endParaRPr lang="en-US" altLang="ko-KR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59DF0-F471-4F13-9C20-B1D8DBB14951}"/>
              </a:ext>
            </a:extLst>
          </p:cNvPr>
          <p:cNvSpPr txBox="1"/>
          <p:nvPr/>
        </p:nvSpPr>
        <p:spPr>
          <a:xfrm>
            <a:off x="251793" y="187885"/>
            <a:ext cx="3857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r>
              <a:rPr lang="ko-KR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collecting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02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623738-9D8F-4ABF-B0DB-F5ED4F9C276A}"/>
              </a:ext>
            </a:extLst>
          </p:cNvPr>
          <p:cNvSpPr txBox="1"/>
          <p:nvPr/>
        </p:nvSpPr>
        <p:spPr>
          <a:xfrm>
            <a:off x="8316689" y="1282403"/>
            <a:ext cx="3383164" cy="4607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식의 조건을 만족하는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D,G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업데이트하며 해를 찾아 나가는 학습 방법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판별자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D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가짜 데이터를 정확히 판별할 수 있도록 업데이트 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생성자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는 가짜 데이터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(G(z))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진짜와 가깝게 만들 수 있도록 업데이트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샘플들과 유사한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fakes 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생성에 사용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67C45D-0A71-4849-9844-9ED415DE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85" y="4951022"/>
            <a:ext cx="5848350" cy="104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F6DFC-4140-4AB4-86A4-DC6C7106DAFB}"/>
              </a:ext>
            </a:extLst>
          </p:cNvPr>
          <p:cNvSpPr txBox="1"/>
          <p:nvPr/>
        </p:nvSpPr>
        <p:spPr>
          <a:xfrm>
            <a:off x="251793" y="187885"/>
            <a:ext cx="9627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Generative</a:t>
            </a:r>
            <a:r>
              <a:rPr lang="ko-KR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Adversarial</a:t>
            </a:r>
            <a:r>
              <a:rPr lang="ko-KR" alt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Network (GAN)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9" name="Picture 2" descr="generative adversarial networksì ëí ì´ë¯¸ì§ ê²ìê²°ê³¼">
            <a:extLst>
              <a:ext uri="{FF2B5EF4-FFF2-40B4-BE49-F238E27FC236}">
                <a16:creationId xmlns:a16="http://schemas.microsoft.com/office/drawing/2014/main" id="{6D78C10C-6C51-4470-935A-D345F15A8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6"/>
          <a:stretch/>
        </p:blipFill>
        <p:spPr bwMode="auto">
          <a:xfrm>
            <a:off x="727134" y="895413"/>
            <a:ext cx="6653452" cy="387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25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9394C7-95D9-44A8-8268-D27A0F9A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401" y="745008"/>
            <a:ext cx="5762625" cy="5695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AC92E-A558-411E-B859-9021DE66C5C1}"/>
              </a:ext>
            </a:extLst>
          </p:cNvPr>
          <p:cNvSpPr txBox="1"/>
          <p:nvPr/>
        </p:nvSpPr>
        <p:spPr>
          <a:xfrm>
            <a:off x="903469" y="1692077"/>
            <a:ext cx="5036956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얼굴내 변형 가능한 요소를 변수로 지정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변수가 교차하는 경우의 수를 후손으로 지정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Survey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통해 각 감정 별 유효 얼굴을 선정</a:t>
            </a:r>
            <a:endParaRPr lang="en-US" altLang="ko-KR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선정된 얼굴을 다음 세대의 변수로 재선정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EAE0791-E214-418E-AA96-B8BBA9ED0978}"/>
              </a:ext>
            </a:extLst>
          </p:cNvPr>
          <p:cNvSpPr txBox="1">
            <a:spLocks/>
          </p:cNvSpPr>
          <p:nvPr/>
        </p:nvSpPr>
        <p:spPr>
          <a:xfrm>
            <a:off x="899865" y="369889"/>
            <a:ext cx="8724017" cy="1322188"/>
          </a:xfrm>
          <a:prstGeom prst="rect">
            <a:avLst/>
          </a:prstGeom>
        </p:spPr>
        <p:txBody>
          <a:bodyPr/>
          <a:lstStyle>
            <a:lvl1pPr algn="l" defTabSz="89108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Genetic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method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15362" name="Picture 2" descr="genetic methodì ëí ì´ë¯¸ì§ ê²ìê²°ê³¼">
            <a:extLst>
              <a:ext uri="{FF2B5EF4-FFF2-40B4-BE49-F238E27FC236}">
                <a16:creationId xmlns:a16="http://schemas.microsoft.com/office/drawing/2014/main" id="{FF17ED2F-516C-4DD9-A8F3-4B7522A12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5" y="172332"/>
            <a:ext cx="822908" cy="8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46C7F1F-65FB-4822-A3F3-38A52F576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65" y="4287356"/>
            <a:ext cx="5179196" cy="19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8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F4872EB-1FDA-41A9-8FFD-4F956D8A9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22461"/>
              </p:ext>
            </p:extLst>
          </p:nvPr>
        </p:nvGraphicFramePr>
        <p:xfrm>
          <a:off x="251793" y="1484029"/>
          <a:ext cx="11233250" cy="394426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82520">
                  <a:extLst>
                    <a:ext uri="{9D8B030D-6E8A-4147-A177-3AD203B41FA5}">
                      <a16:colId xmlns:a16="http://schemas.microsoft.com/office/drawing/2014/main" val="464756413"/>
                    </a:ext>
                  </a:extLst>
                </a:gridCol>
                <a:gridCol w="1430146">
                  <a:extLst>
                    <a:ext uri="{9D8B030D-6E8A-4147-A177-3AD203B41FA5}">
                      <a16:colId xmlns:a16="http://schemas.microsoft.com/office/drawing/2014/main" val="4177794268"/>
                    </a:ext>
                  </a:extLst>
                </a:gridCol>
                <a:gridCol w="1430146">
                  <a:extLst>
                    <a:ext uri="{9D8B030D-6E8A-4147-A177-3AD203B41FA5}">
                      <a16:colId xmlns:a16="http://schemas.microsoft.com/office/drawing/2014/main" val="2799968918"/>
                    </a:ext>
                  </a:extLst>
                </a:gridCol>
                <a:gridCol w="1430146">
                  <a:extLst>
                    <a:ext uri="{9D8B030D-6E8A-4147-A177-3AD203B41FA5}">
                      <a16:colId xmlns:a16="http://schemas.microsoft.com/office/drawing/2014/main" val="3778209020"/>
                    </a:ext>
                  </a:extLst>
                </a:gridCol>
                <a:gridCol w="1430146">
                  <a:extLst>
                    <a:ext uri="{9D8B030D-6E8A-4147-A177-3AD203B41FA5}">
                      <a16:colId xmlns:a16="http://schemas.microsoft.com/office/drawing/2014/main" val="2791099283"/>
                    </a:ext>
                  </a:extLst>
                </a:gridCol>
                <a:gridCol w="1430146">
                  <a:extLst>
                    <a:ext uri="{9D8B030D-6E8A-4147-A177-3AD203B41FA5}">
                      <a16:colId xmlns:a16="http://schemas.microsoft.com/office/drawing/2014/main" val="213186400"/>
                    </a:ext>
                  </a:extLst>
                </a:gridCol>
              </a:tblGrid>
              <a:tr h="695974">
                <a:tc>
                  <a:txBody>
                    <a:bodyPr/>
                    <a:lstStyle/>
                    <a:p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슬픔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분노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놀라움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두려움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049228"/>
                  </a:ext>
                </a:extLst>
              </a:tr>
              <a:tr h="162414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292119"/>
                  </a:ext>
                </a:extLst>
              </a:tr>
              <a:tr h="162414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400491"/>
                  </a:ext>
                </a:extLst>
              </a:tr>
            </a:tbl>
          </a:graphicData>
        </a:graphic>
      </p:graphicFrame>
      <p:pic>
        <p:nvPicPr>
          <p:cNvPr id="3" name="Picture 4" descr="wechat surveyì ëí ì´ë¯¸ì§ ê²ìê²°ê³¼">
            <a:extLst>
              <a:ext uri="{FF2B5EF4-FFF2-40B4-BE49-F238E27FC236}">
                <a16:creationId xmlns:a16="http://schemas.microsoft.com/office/drawing/2014/main" id="{FAC3DAE8-4F95-48F5-B0D3-2BA43AAB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0" y="2332297"/>
            <a:ext cx="3296281" cy="126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surveyì ëí ì´ë¯¸ì§ ê²ìê²°ê³¼">
            <a:extLst>
              <a:ext uri="{FF2B5EF4-FFF2-40B4-BE49-F238E27FC236}">
                <a16:creationId xmlns:a16="http://schemas.microsoft.com/office/drawing/2014/main" id="{CAC9CEB5-5ED7-4F62-A310-5BFEB320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8" y="3856591"/>
            <a:ext cx="1723918" cy="17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6F2E04-F0A6-41C7-BA23-800C66088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364" y="2205128"/>
            <a:ext cx="1406014" cy="14060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6AAA46-4510-4C40-9E42-B73886A94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39" y="2205128"/>
            <a:ext cx="1392983" cy="13929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EC8043-7FA6-4D6D-AC75-8E6D56526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56" y="2205128"/>
            <a:ext cx="1402972" cy="1402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56423E-1708-4625-B11E-D5F12D2B1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56" y="2200268"/>
            <a:ext cx="1392983" cy="13929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F58456-4C1E-4F98-B152-435EE10B8F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881" y="2200268"/>
            <a:ext cx="1402972" cy="14029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3B0E3A-9F54-4C23-AA8A-DC75BD634C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364" y="3825473"/>
            <a:ext cx="1402972" cy="14029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55872D-42D6-47C9-B76A-87347F2C6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38" y="3825137"/>
            <a:ext cx="1373817" cy="1373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D2470E-810E-4CD6-A2E0-DC558CAE8F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356" y="3826732"/>
            <a:ext cx="1401540" cy="1401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2E9487-4407-4870-B274-359C904A22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156" y="3825138"/>
            <a:ext cx="1383584" cy="13835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EC887B-5124-469A-A850-C1EACA592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881" y="3825473"/>
            <a:ext cx="1402972" cy="14029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C8FD25-93F9-4E42-9E80-95C697AD5F65}"/>
              </a:ext>
            </a:extLst>
          </p:cNvPr>
          <p:cNvSpPr txBox="1"/>
          <p:nvPr/>
        </p:nvSpPr>
        <p:spPr>
          <a:xfrm>
            <a:off x="251793" y="187885"/>
            <a:ext cx="3174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Comparison</a:t>
            </a:r>
            <a:endParaRPr lang="ko-KR" alt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886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4DFFED-7068-437F-ACB4-A808FE09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576" y="4127770"/>
            <a:ext cx="1311226" cy="13266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A55F38-CC11-4657-8F1D-BB401A64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57" y="3995561"/>
            <a:ext cx="2735359" cy="2644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11A10CB-2F43-4877-86B7-CDBE8386F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69" y="4153714"/>
            <a:ext cx="1226931" cy="12690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7F4360-A7E4-4080-AAD9-46EF005F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485218" y="4214162"/>
            <a:ext cx="216320" cy="11481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00461C-FD7F-49B5-AB52-B2AAD9AC3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404" y="3987942"/>
            <a:ext cx="2684319" cy="14664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27E27A-231F-420E-B83F-292A3A59B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083" y="722875"/>
            <a:ext cx="1881770" cy="1946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4B1342-69E8-4C66-9AE4-68EFDF8E0CB7}"/>
              </a:ext>
            </a:extLst>
          </p:cNvPr>
          <p:cNvSpPr txBox="1"/>
          <p:nvPr/>
        </p:nvSpPr>
        <p:spPr>
          <a:xfrm>
            <a:off x="1163309" y="2798619"/>
            <a:ext cx="2052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초기 변수 선정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눈썹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1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입꼬리</a:t>
            </a:r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 </a:t>
            </a:r>
            <a:endParaRPr lang="ko-KR" altLang="en-US" sz="11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801C0-6801-4C28-A93D-17F133A83CED}"/>
              </a:ext>
            </a:extLst>
          </p:cNvPr>
          <p:cNvSpPr txBox="1"/>
          <p:nvPr/>
        </p:nvSpPr>
        <p:spPr>
          <a:xfrm>
            <a:off x="5375204" y="2795185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 교차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1D8416-C78E-463C-B9A0-5A7B884B28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878" y="1358193"/>
            <a:ext cx="1561782" cy="8772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132D7E-16B4-424F-B958-82E0C3E83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7203" y="730376"/>
            <a:ext cx="1814622" cy="18224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47DD2-4910-4598-9C8B-8362C4D4A4B7}"/>
              </a:ext>
            </a:extLst>
          </p:cNvPr>
          <p:cNvSpPr txBox="1"/>
          <p:nvPr/>
        </p:nvSpPr>
        <p:spPr>
          <a:xfrm>
            <a:off x="9382187" y="2789908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세대 생성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1BB62-8BFA-4DA1-8CAA-D66E24704EE1}"/>
              </a:ext>
            </a:extLst>
          </p:cNvPr>
          <p:cNvSpPr txBox="1"/>
          <p:nvPr/>
        </p:nvSpPr>
        <p:spPr>
          <a:xfrm>
            <a:off x="871964" y="5583506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745B3-BE0E-46A4-A6F2-B7E4D3362DEE}"/>
              </a:ext>
            </a:extLst>
          </p:cNvPr>
          <p:cNvSpPr txBox="1"/>
          <p:nvPr/>
        </p:nvSpPr>
        <p:spPr>
          <a:xfrm>
            <a:off x="2220702" y="5580922"/>
            <a:ext cx="2215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Survey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통한 차세대 변수 선정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8ED53-5340-4D0A-9AC1-21B427C622E0}"/>
              </a:ext>
            </a:extLst>
          </p:cNvPr>
          <p:cNvSpPr txBox="1"/>
          <p:nvPr/>
        </p:nvSpPr>
        <p:spPr>
          <a:xfrm>
            <a:off x="5186542" y="5580922"/>
            <a:ext cx="12634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변수 추가 후 교차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FF33BA-92A1-49CC-95C3-69094DAA88CA}"/>
              </a:ext>
            </a:extLst>
          </p:cNvPr>
          <p:cNvSpPr txBox="1"/>
          <p:nvPr/>
        </p:nvSpPr>
        <p:spPr>
          <a:xfrm>
            <a:off x="9255325" y="5580922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</a:t>
            </a:r>
            <a:r>
              <a:rPr lang="ko-KR" altLang="en-US" sz="11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세대 생성</a:t>
            </a:r>
          </a:p>
        </p:txBody>
      </p:sp>
      <p:pic>
        <p:nvPicPr>
          <p:cNvPr id="8194" name="Picture 2" descr="ê´ë ¨ ì´ë¯¸ì§">
            <a:extLst>
              <a:ext uri="{FF2B5EF4-FFF2-40B4-BE49-F238E27FC236}">
                <a16:creationId xmlns:a16="http://schemas.microsoft.com/office/drawing/2014/main" id="{0C87E6C9-BDB7-4964-820C-D8F7B19F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9791" flipH="1">
            <a:off x="3478196" y="1450342"/>
            <a:ext cx="761478" cy="6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ê´ë ¨ ì´ë¯¸ì§">
            <a:extLst>
              <a:ext uri="{FF2B5EF4-FFF2-40B4-BE49-F238E27FC236}">
                <a16:creationId xmlns:a16="http://schemas.microsoft.com/office/drawing/2014/main" id="{17645009-849B-4A0D-90C5-7E390494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9791" flipH="1">
            <a:off x="7399715" y="1439620"/>
            <a:ext cx="761478" cy="6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ê´ë ¨ ì´ë¯¸ì§">
            <a:extLst>
              <a:ext uri="{FF2B5EF4-FFF2-40B4-BE49-F238E27FC236}">
                <a16:creationId xmlns:a16="http://schemas.microsoft.com/office/drawing/2014/main" id="{8224BD5B-A799-4289-A171-3F9DFD1AB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9791" flipH="1">
            <a:off x="1888793" y="4562182"/>
            <a:ext cx="496847" cy="45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ê´ë ¨ ì´ë¯¸ì§">
            <a:extLst>
              <a:ext uri="{FF2B5EF4-FFF2-40B4-BE49-F238E27FC236}">
                <a16:creationId xmlns:a16="http://schemas.microsoft.com/office/drawing/2014/main" id="{830E1C29-F2F5-4EC7-874E-92B88B20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9791" flipH="1">
            <a:off x="3857304" y="4562181"/>
            <a:ext cx="496847" cy="45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ê´ë ¨ ì´ë¯¸ì§">
            <a:extLst>
              <a:ext uri="{FF2B5EF4-FFF2-40B4-BE49-F238E27FC236}">
                <a16:creationId xmlns:a16="http://schemas.microsoft.com/office/drawing/2014/main" id="{7DCDE502-8FFE-4006-A6FB-AA3788C5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9791" flipH="1">
            <a:off x="7554514" y="4565105"/>
            <a:ext cx="496847" cy="45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034A5EB5-736F-481E-A063-F599249C9056}"/>
              </a:ext>
            </a:extLst>
          </p:cNvPr>
          <p:cNvSpPr/>
          <p:nvPr/>
        </p:nvSpPr>
        <p:spPr>
          <a:xfrm>
            <a:off x="5090104" y="3250445"/>
            <a:ext cx="1357309" cy="360040"/>
          </a:xfrm>
          <a:prstGeom prst="downArrow">
            <a:avLst>
              <a:gd name="adj1" fmla="val 72456"/>
              <a:gd name="adj2" fmla="val 55291"/>
            </a:avLst>
          </a:prstGeom>
          <a:noFill/>
          <a:ln w="3175">
            <a:solidFill>
              <a:srgbClr val="B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D224239C-EF46-41B4-9351-EBB82E9E064D}"/>
              </a:ext>
            </a:extLst>
          </p:cNvPr>
          <p:cNvSpPr/>
          <p:nvPr/>
        </p:nvSpPr>
        <p:spPr>
          <a:xfrm>
            <a:off x="5095857" y="6324788"/>
            <a:ext cx="1357309" cy="360040"/>
          </a:xfrm>
          <a:prstGeom prst="downArrow">
            <a:avLst>
              <a:gd name="adj1" fmla="val 72456"/>
              <a:gd name="adj2" fmla="val 55291"/>
            </a:avLst>
          </a:prstGeom>
          <a:noFill/>
          <a:ln w="3175">
            <a:solidFill>
              <a:srgbClr val="B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38DAB2EF-A22C-469A-AEF2-D60719409049}"/>
              </a:ext>
            </a:extLst>
          </p:cNvPr>
          <p:cNvSpPr txBox="1">
            <a:spLocks/>
          </p:cNvSpPr>
          <p:nvPr/>
        </p:nvSpPr>
        <p:spPr>
          <a:xfrm>
            <a:off x="899865" y="369889"/>
            <a:ext cx="8724017" cy="1322188"/>
          </a:xfrm>
          <a:prstGeom prst="rect">
            <a:avLst/>
          </a:prstGeom>
        </p:spPr>
        <p:txBody>
          <a:bodyPr/>
          <a:lstStyle>
            <a:lvl1pPr algn="l" defTabSz="89108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28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Genetic</a:t>
            </a:r>
            <a:r>
              <a:rPr lang="ko-KR" altLang="en-US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method</a:t>
            </a:r>
            <a:endParaRPr lang="ko-KR" altLang="en-US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pic>
        <p:nvPicPr>
          <p:cNvPr id="29" name="Picture 2" descr="genetic methodì ëí ì´ë¯¸ì§ ê²ìê²°ê³¼">
            <a:extLst>
              <a:ext uri="{FF2B5EF4-FFF2-40B4-BE49-F238E27FC236}">
                <a16:creationId xmlns:a16="http://schemas.microsoft.com/office/drawing/2014/main" id="{B935B0AF-8BAB-4B6E-A049-56F68BC21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5" y="172332"/>
            <a:ext cx="822908" cy="8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5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701</Words>
  <Application>Microsoft Office PowerPoint</Application>
  <PresentationFormat>사용자 지정</PresentationFormat>
  <Paragraphs>159</Paragraphs>
  <Slides>32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굴림</vt:lpstr>
      <vt:lpstr>나눔고딕</vt:lpstr>
      <vt:lpstr>맑은 고딕</vt:lpstr>
      <vt:lpstr>함초롬바탕</vt:lpstr>
      <vt:lpstr>Arial</vt:lpstr>
      <vt:lpstr>Office 테마</vt:lpstr>
      <vt:lpstr>PowerPoint 프레젠테이션</vt:lpstr>
      <vt:lpstr>Concept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Oh SG</dc:creator>
  <cp:lastModifiedBy>Oh SG</cp:lastModifiedBy>
  <cp:revision>25</cp:revision>
  <dcterms:created xsi:type="dcterms:W3CDTF">2019-03-07T18:15:45Z</dcterms:created>
  <dcterms:modified xsi:type="dcterms:W3CDTF">2019-03-08T00:19:48Z</dcterms:modified>
</cp:coreProperties>
</file>